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61" r:id="rId4"/>
    <p:sldId id="287" r:id="rId5"/>
    <p:sldId id="258" r:id="rId6"/>
    <p:sldId id="257" r:id="rId7"/>
    <p:sldId id="259" r:id="rId8"/>
    <p:sldId id="285" r:id="rId9"/>
    <p:sldId id="286" r:id="rId10"/>
    <p:sldId id="262" r:id="rId11"/>
    <p:sldId id="263" r:id="rId12"/>
    <p:sldId id="264" r:id="rId13"/>
    <p:sldId id="283" r:id="rId14"/>
    <p:sldId id="265" r:id="rId15"/>
    <p:sldId id="282" r:id="rId16"/>
    <p:sldId id="279" r:id="rId17"/>
    <p:sldId id="266" r:id="rId18"/>
    <p:sldId id="267" r:id="rId19"/>
    <p:sldId id="268" r:id="rId20"/>
    <p:sldId id="269" r:id="rId21"/>
    <p:sldId id="284" r:id="rId22"/>
    <p:sldId id="270" r:id="rId23"/>
    <p:sldId id="272" r:id="rId2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138" d="100"/>
          <a:sy n="138" d="100"/>
        </p:scale>
        <p:origin x="786"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Pressure</a:t>
            </a:r>
            <a:r>
              <a:rPr spc="-35" dirty="0"/>
              <a:t> </a:t>
            </a:r>
            <a:r>
              <a:rPr spc="-5" dirty="0"/>
              <a:t>Sensors</a:t>
            </a:r>
            <a:r>
              <a:rPr lang="en-US" spc="-5" dirty="0"/>
              <a:t> and Machine Learning</a:t>
            </a:r>
            <a:endParaRPr spc="-5" dirty="0"/>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631734" y="3790950"/>
            <a:ext cx="4276812" cy="646331"/>
          </a:xfrm>
          <a:prstGeom prst="rect">
            <a:avLst/>
          </a:prstGeom>
          <a:noFill/>
        </p:spPr>
        <p:txBody>
          <a:bodyPr wrap="none" rtlCol="0">
            <a:spAutoFit/>
          </a:bodyPr>
          <a:lstStyle/>
          <a:p>
            <a:pPr algn="ctr"/>
            <a:r>
              <a:rPr lang="en-IN" dirty="0"/>
              <a:t>Dhruv Shambhu Thakkar</a:t>
            </a:r>
          </a:p>
          <a:p>
            <a:r>
              <a:rPr lang="en-IN" dirty="0"/>
              <a:t>(Research Intern, HCR Lab, IIT Gandhinagar)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814195" cy="360680"/>
          </a:xfrm>
          <a:prstGeom prst="rect">
            <a:avLst/>
          </a:prstGeom>
        </p:spPr>
        <p:txBody>
          <a:bodyPr vert="horz" wrap="square" lIns="0" tIns="12700" rIns="0" bIns="0" rtlCol="0">
            <a:spAutoFit/>
          </a:bodyPr>
          <a:lstStyle/>
          <a:p>
            <a:pPr marL="12700">
              <a:lnSpc>
                <a:spcPct val="100000"/>
              </a:lnSpc>
              <a:spcBef>
                <a:spcPts val="100"/>
              </a:spcBef>
            </a:pPr>
            <a:r>
              <a:rPr sz="2200" spc="-5" dirty="0"/>
              <a:t>Project</a:t>
            </a:r>
            <a:r>
              <a:rPr sz="2200" spc="-85" dirty="0"/>
              <a:t> </a:t>
            </a:r>
            <a:r>
              <a:rPr sz="2200" spc="-5" dirty="0"/>
              <a:t>Phases</a:t>
            </a:r>
            <a:endParaRPr sz="2200" dirty="0"/>
          </a:p>
        </p:txBody>
      </p:sp>
      <p:grpSp>
        <p:nvGrpSpPr>
          <p:cNvPr id="3" name="object 3"/>
          <p:cNvGrpSpPr/>
          <p:nvPr/>
        </p:nvGrpSpPr>
        <p:grpSpPr>
          <a:xfrm>
            <a:off x="3068923" y="921950"/>
            <a:ext cx="3143250" cy="1986914"/>
            <a:chOff x="3068923" y="921950"/>
            <a:chExt cx="3143250" cy="1986914"/>
          </a:xfrm>
        </p:grpSpPr>
        <p:pic>
          <p:nvPicPr>
            <p:cNvPr id="4" name="object 4"/>
            <p:cNvPicPr/>
            <p:nvPr/>
          </p:nvPicPr>
          <p:blipFill>
            <a:blip r:embed="rId2" cstate="print"/>
            <a:stretch>
              <a:fillRect/>
            </a:stretch>
          </p:blipFill>
          <p:spPr>
            <a:xfrm>
              <a:off x="3068923" y="921950"/>
              <a:ext cx="3143149" cy="1986649"/>
            </a:xfrm>
            <a:prstGeom prst="rect">
              <a:avLst/>
            </a:prstGeom>
          </p:spPr>
        </p:pic>
        <p:sp>
          <p:nvSpPr>
            <p:cNvPr id="5" name="object 5"/>
            <p:cNvSpPr/>
            <p:nvPr/>
          </p:nvSpPr>
          <p:spPr>
            <a:xfrm>
              <a:off x="3462299" y="1251849"/>
              <a:ext cx="1109980" cy="864869"/>
            </a:xfrm>
            <a:custGeom>
              <a:avLst/>
              <a:gdLst/>
              <a:ahLst/>
              <a:cxnLst/>
              <a:rect l="l" t="t" r="r" b="b"/>
              <a:pathLst>
                <a:path w="1109979" h="864869">
                  <a:moveTo>
                    <a:pt x="1109699" y="864299"/>
                  </a:moveTo>
                  <a:lnTo>
                    <a:pt x="0" y="864299"/>
                  </a:lnTo>
                  <a:lnTo>
                    <a:pt x="0" y="0"/>
                  </a:lnTo>
                  <a:lnTo>
                    <a:pt x="1109699" y="0"/>
                  </a:lnTo>
                  <a:lnTo>
                    <a:pt x="1109699" y="864299"/>
                  </a:lnTo>
                  <a:close/>
                </a:path>
              </a:pathLst>
            </a:custGeom>
            <a:solidFill>
              <a:srgbClr val="FFFFFF"/>
            </a:solidFill>
          </p:spPr>
          <p:txBody>
            <a:bodyPr wrap="square" lIns="0" tIns="0" rIns="0" bIns="0" rtlCol="0"/>
            <a:lstStyle/>
            <a:p>
              <a:endParaRPr dirty="0"/>
            </a:p>
          </p:txBody>
        </p:sp>
        <p:sp>
          <p:nvSpPr>
            <p:cNvPr id="6" name="object 6"/>
            <p:cNvSpPr/>
            <p:nvPr/>
          </p:nvSpPr>
          <p:spPr>
            <a:xfrm>
              <a:off x="3462299" y="1251849"/>
              <a:ext cx="1109980" cy="864869"/>
            </a:xfrm>
            <a:custGeom>
              <a:avLst/>
              <a:gdLst/>
              <a:ahLst/>
              <a:cxnLst/>
              <a:rect l="l" t="t" r="r" b="b"/>
              <a:pathLst>
                <a:path w="1109979" h="864869">
                  <a:moveTo>
                    <a:pt x="0" y="0"/>
                  </a:moveTo>
                  <a:lnTo>
                    <a:pt x="1109699" y="0"/>
                  </a:lnTo>
                  <a:lnTo>
                    <a:pt x="1109699" y="864299"/>
                  </a:lnTo>
                  <a:lnTo>
                    <a:pt x="0" y="864299"/>
                  </a:lnTo>
                  <a:lnTo>
                    <a:pt x="0" y="0"/>
                  </a:lnTo>
                  <a:close/>
                </a:path>
              </a:pathLst>
            </a:custGeom>
            <a:ln w="9524">
              <a:solidFill>
                <a:srgbClr val="FFFFFF"/>
              </a:solidFill>
            </a:ln>
          </p:spPr>
          <p:txBody>
            <a:bodyPr wrap="square" lIns="0" tIns="0" rIns="0" bIns="0" rtlCol="0"/>
            <a:lstStyle/>
            <a:p>
              <a:endParaRPr dirty="0"/>
            </a:p>
          </p:txBody>
        </p:sp>
      </p:grpSp>
      <p:sp>
        <p:nvSpPr>
          <p:cNvPr id="7" name="object 7"/>
          <p:cNvSpPr txBox="1"/>
          <p:nvPr/>
        </p:nvSpPr>
        <p:spPr>
          <a:xfrm>
            <a:off x="3462299" y="1251850"/>
            <a:ext cx="1109980" cy="864869"/>
          </a:xfrm>
          <a:prstGeom prst="rect">
            <a:avLst/>
          </a:prstGeom>
        </p:spPr>
        <p:txBody>
          <a:bodyPr vert="horz" wrap="square" lIns="0" tIns="50165" rIns="0" bIns="0" rtlCol="0">
            <a:spAutoFit/>
          </a:bodyPr>
          <a:lstStyle/>
          <a:p>
            <a:pPr marL="90805" marR="83820" indent="-635" algn="ctr">
              <a:lnSpc>
                <a:spcPct val="100000"/>
              </a:lnSpc>
              <a:spcBef>
                <a:spcPts val="395"/>
              </a:spcBef>
            </a:pPr>
            <a:r>
              <a:rPr sz="1200" spc="-10" dirty="0">
                <a:latin typeface="Calibri"/>
                <a:cs typeface="Calibri"/>
              </a:rPr>
              <a:t>Experiment to </a:t>
            </a:r>
            <a:r>
              <a:rPr sz="1200" spc="-5" dirty="0">
                <a:latin typeface="Calibri"/>
                <a:cs typeface="Calibri"/>
              </a:rPr>
              <a:t> </a:t>
            </a:r>
            <a:r>
              <a:rPr sz="1200" spc="-10" dirty="0">
                <a:latin typeface="Calibri"/>
                <a:cs typeface="Calibri"/>
              </a:rPr>
              <a:t>obtain </a:t>
            </a:r>
            <a:r>
              <a:rPr sz="1200" spc="-5" dirty="0">
                <a:latin typeface="Calibri"/>
                <a:cs typeface="Calibri"/>
              </a:rPr>
              <a:t>Raw </a:t>
            </a:r>
            <a:r>
              <a:rPr sz="1200" dirty="0">
                <a:latin typeface="Calibri"/>
                <a:cs typeface="Calibri"/>
              </a:rPr>
              <a:t> </a:t>
            </a:r>
            <a:r>
              <a:rPr sz="1200" spc="-10" dirty="0">
                <a:latin typeface="Calibri"/>
                <a:cs typeface="Calibri"/>
              </a:rPr>
              <a:t>Data</a:t>
            </a:r>
            <a:r>
              <a:rPr sz="1200" spc="-50" dirty="0">
                <a:latin typeface="Calibri"/>
                <a:cs typeface="Calibri"/>
              </a:rPr>
              <a:t> </a:t>
            </a:r>
            <a:r>
              <a:rPr sz="1200" dirty="0">
                <a:latin typeface="Calibri"/>
                <a:cs typeface="Calibri"/>
              </a:rPr>
              <a:t>&amp;</a:t>
            </a:r>
            <a:r>
              <a:rPr sz="1200" spc="-45" dirty="0">
                <a:latin typeface="Calibri"/>
                <a:cs typeface="Calibri"/>
              </a:rPr>
              <a:t> </a:t>
            </a:r>
            <a:r>
              <a:rPr sz="1200" spc="-10" dirty="0">
                <a:latin typeface="Calibri"/>
                <a:cs typeface="Calibri"/>
              </a:rPr>
              <a:t>Ground </a:t>
            </a:r>
            <a:r>
              <a:rPr sz="1200" spc="-254" dirty="0">
                <a:latin typeface="Calibri"/>
                <a:cs typeface="Calibri"/>
              </a:rPr>
              <a:t> </a:t>
            </a:r>
            <a:r>
              <a:rPr sz="1200" spc="-20" dirty="0">
                <a:latin typeface="Calibri"/>
                <a:cs typeface="Calibri"/>
              </a:rPr>
              <a:t>Truth</a:t>
            </a:r>
            <a:endParaRPr sz="1200" dirty="0">
              <a:latin typeface="Calibri"/>
              <a:cs typeface="Calibri"/>
            </a:endParaRPr>
          </a:p>
        </p:txBody>
      </p:sp>
      <p:grpSp>
        <p:nvGrpSpPr>
          <p:cNvPr id="8" name="object 8"/>
          <p:cNvGrpSpPr/>
          <p:nvPr/>
        </p:nvGrpSpPr>
        <p:grpSpPr>
          <a:xfrm>
            <a:off x="2210337" y="3170187"/>
            <a:ext cx="1023619" cy="1003935"/>
            <a:chOff x="2210337" y="3170187"/>
            <a:chExt cx="1023619" cy="1003935"/>
          </a:xfrm>
        </p:grpSpPr>
        <p:sp>
          <p:nvSpPr>
            <p:cNvPr id="9" name="object 9"/>
            <p:cNvSpPr/>
            <p:nvPr/>
          </p:nvSpPr>
          <p:spPr>
            <a:xfrm>
              <a:off x="2215100" y="3174949"/>
              <a:ext cx="1014094" cy="994410"/>
            </a:xfrm>
            <a:custGeom>
              <a:avLst/>
              <a:gdLst/>
              <a:ahLst/>
              <a:cxnLst/>
              <a:rect l="l" t="t" r="r" b="b"/>
              <a:pathLst>
                <a:path w="1014094"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0" name="object 10"/>
            <p:cNvSpPr/>
            <p:nvPr/>
          </p:nvSpPr>
          <p:spPr>
            <a:xfrm>
              <a:off x="2215100" y="3174950"/>
              <a:ext cx="1014094" cy="994410"/>
            </a:xfrm>
            <a:custGeom>
              <a:avLst/>
              <a:gdLst/>
              <a:ahLst/>
              <a:cxnLst/>
              <a:rect l="l" t="t" r="r" b="b"/>
              <a:pathLst>
                <a:path w="1014094"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1" name="object 11"/>
          <p:cNvSpPr txBox="1"/>
          <p:nvPr/>
        </p:nvSpPr>
        <p:spPr>
          <a:xfrm>
            <a:off x="2288416" y="3446479"/>
            <a:ext cx="869950" cy="391160"/>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Calibri"/>
                <a:cs typeface="Calibri"/>
              </a:rPr>
              <a:t>F</a:t>
            </a:r>
            <a:r>
              <a:rPr sz="1200" spc="-5" dirty="0">
                <a:solidFill>
                  <a:srgbClr val="FFFFFF"/>
                </a:solidFill>
                <a:latin typeface="Calibri"/>
                <a:cs typeface="Calibri"/>
              </a:rPr>
              <a:t>e</a:t>
            </a:r>
            <a:r>
              <a:rPr sz="1200" spc="-15" dirty="0">
                <a:solidFill>
                  <a:srgbClr val="FFFFFF"/>
                </a:solidFill>
                <a:latin typeface="Calibri"/>
                <a:cs typeface="Calibri"/>
              </a:rPr>
              <a:t>a</a:t>
            </a:r>
            <a:r>
              <a:rPr sz="1200" spc="-5" dirty="0">
                <a:solidFill>
                  <a:srgbClr val="FFFFFF"/>
                </a:solidFill>
                <a:latin typeface="Calibri"/>
                <a:cs typeface="Calibri"/>
              </a:rPr>
              <a:t>tu</a:t>
            </a:r>
            <a:r>
              <a:rPr sz="1200" spc="-20" dirty="0">
                <a:solidFill>
                  <a:srgbClr val="FFFFFF"/>
                </a:solidFill>
                <a:latin typeface="Calibri"/>
                <a:cs typeface="Calibri"/>
              </a:rPr>
              <a:t>r</a:t>
            </a:r>
            <a:r>
              <a:rPr sz="1200" dirty="0">
                <a:solidFill>
                  <a:srgbClr val="FFFFFF"/>
                </a:solidFill>
                <a:latin typeface="Calibri"/>
                <a:cs typeface="Calibri"/>
              </a:rPr>
              <a:t>e</a:t>
            </a:r>
            <a:r>
              <a:rPr sz="1200" spc="-5" dirty="0">
                <a:solidFill>
                  <a:srgbClr val="FFFFFF"/>
                </a:solidFill>
                <a:latin typeface="Calibri"/>
                <a:cs typeface="Calibri"/>
              </a:rPr>
              <a:t> En</a:t>
            </a:r>
            <a:r>
              <a:rPr sz="1200" spc="10" dirty="0">
                <a:solidFill>
                  <a:srgbClr val="FFFFFF"/>
                </a:solidFill>
                <a:latin typeface="Calibri"/>
                <a:cs typeface="Calibri"/>
              </a:rPr>
              <a:t>g</a:t>
            </a:r>
            <a:r>
              <a:rPr sz="1200" spc="-5" dirty="0">
                <a:solidFill>
                  <a:srgbClr val="FFFFFF"/>
                </a:solidFill>
                <a:latin typeface="Calibri"/>
                <a:cs typeface="Calibri"/>
              </a:rPr>
              <a:t>g.</a:t>
            </a:r>
            <a:endParaRPr sz="1200" dirty="0">
              <a:latin typeface="Calibri"/>
              <a:cs typeface="Calibri"/>
            </a:endParaRPr>
          </a:p>
          <a:p>
            <a:pPr marL="69850">
              <a:lnSpc>
                <a:spcPct val="100000"/>
              </a:lnSpc>
            </a:pPr>
            <a:r>
              <a:rPr sz="1200" spc="-10" dirty="0">
                <a:solidFill>
                  <a:srgbClr val="FFFFFF"/>
                </a:solidFill>
                <a:latin typeface="Calibri"/>
                <a:cs typeface="Calibri"/>
              </a:rPr>
              <a:t>/Calibration</a:t>
            </a:r>
            <a:endParaRPr sz="1200" dirty="0">
              <a:latin typeface="Calibri"/>
              <a:cs typeface="Calibri"/>
            </a:endParaRPr>
          </a:p>
        </p:txBody>
      </p:sp>
      <p:grpSp>
        <p:nvGrpSpPr>
          <p:cNvPr id="12" name="object 12"/>
          <p:cNvGrpSpPr/>
          <p:nvPr/>
        </p:nvGrpSpPr>
        <p:grpSpPr>
          <a:xfrm>
            <a:off x="4128887" y="3170187"/>
            <a:ext cx="1023619" cy="1003935"/>
            <a:chOff x="4128887" y="3170187"/>
            <a:chExt cx="1023619" cy="1003935"/>
          </a:xfrm>
        </p:grpSpPr>
        <p:sp>
          <p:nvSpPr>
            <p:cNvPr id="13" name="object 13"/>
            <p:cNvSpPr/>
            <p:nvPr/>
          </p:nvSpPr>
          <p:spPr>
            <a:xfrm>
              <a:off x="413364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4" name="object 14"/>
            <p:cNvSpPr/>
            <p:nvPr/>
          </p:nvSpPr>
          <p:spPr>
            <a:xfrm>
              <a:off x="4133650"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grpSp>
        <p:nvGrpSpPr>
          <p:cNvPr id="15" name="object 15"/>
          <p:cNvGrpSpPr/>
          <p:nvPr/>
        </p:nvGrpSpPr>
        <p:grpSpPr>
          <a:xfrm>
            <a:off x="6047437" y="3170187"/>
            <a:ext cx="1023619" cy="1003935"/>
            <a:chOff x="6047437" y="3170187"/>
            <a:chExt cx="1023619" cy="1003935"/>
          </a:xfrm>
        </p:grpSpPr>
        <p:sp>
          <p:nvSpPr>
            <p:cNvPr id="16" name="object 16"/>
            <p:cNvSpPr/>
            <p:nvPr/>
          </p:nvSpPr>
          <p:spPr>
            <a:xfrm>
              <a:off x="605219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7" name="object 17"/>
            <p:cNvSpPr/>
            <p:nvPr/>
          </p:nvSpPr>
          <p:spPr>
            <a:xfrm>
              <a:off x="6052199"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8" name="object 18"/>
          <p:cNvSpPr txBox="1"/>
          <p:nvPr/>
        </p:nvSpPr>
        <p:spPr>
          <a:xfrm>
            <a:off x="3266049" y="3446479"/>
            <a:ext cx="3685540" cy="391160"/>
          </a:xfrm>
          <a:prstGeom prst="rect">
            <a:avLst/>
          </a:prstGeom>
        </p:spPr>
        <p:txBody>
          <a:bodyPr vert="horz" wrap="square" lIns="0" tIns="12700" rIns="0" bIns="0" rtlCol="0">
            <a:spAutoFit/>
          </a:bodyPr>
          <a:lstStyle/>
          <a:p>
            <a:pPr marL="12700">
              <a:lnSpc>
                <a:spcPct val="100000"/>
              </a:lnSpc>
              <a:spcBef>
                <a:spcPts val="100"/>
              </a:spcBef>
              <a:tabLst>
                <a:tab pos="845819" algn="l"/>
                <a:tab pos="1014094" algn="l"/>
                <a:tab pos="1880870" algn="l"/>
                <a:tab pos="2764155" algn="l"/>
                <a:tab pos="2990215" algn="l"/>
              </a:tabLst>
            </a:pPr>
            <a:r>
              <a:rPr sz="1200" u="sng" dirty="0">
                <a:solidFill>
                  <a:srgbClr val="FFFFFF"/>
                </a:solidFill>
                <a:uFill>
                  <a:solidFill>
                    <a:srgbClr val="44546A"/>
                  </a:solidFill>
                </a:uFill>
                <a:latin typeface="Times New Roman"/>
                <a:cs typeface="Times New Roman"/>
              </a:rPr>
              <a:t> 	</a:t>
            </a:r>
            <a:r>
              <a:rPr lang="en-IN" sz="1200" dirty="0">
                <a:solidFill>
                  <a:srgbClr val="FFFFFF"/>
                </a:solidFill>
                <a:latin typeface="Times New Roman"/>
                <a:cs typeface="Times New Roman"/>
              </a:rPr>
              <a:t>	   </a:t>
            </a:r>
            <a:r>
              <a:rPr lang="en-IN" sz="1200" spc="-5" dirty="0">
                <a:solidFill>
                  <a:srgbClr val="FFFFFF"/>
                </a:solidFill>
                <a:latin typeface="Calibri"/>
                <a:cs typeface="Calibri"/>
              </a:rPr>
              <a:t>Model</a:t>
            </a:r>
            <a:r>
              <a:rPr sz="1200" spc="-10" dirty="0">
                <a:solidFill>
                  <a:srgbClr val="FFFFFF"/>
                </a:solidFill>
                <a:latin typeface="Calibri"/>
                <a:cs typeface="Calibri"/>
              </a:rPr>
              <a:t>	</a:t>
            </a:r>
            <a:r>
              <a:rPr sz="1200" u="sng" spc="-10" dirty="0">
                <a:solidFill>
                  <a:srgbClr val="FFFFFF"/>
                </a:solidFill>
                <a:uFill>
                  <a:solidFill>
                    <a:srgbClr val="44546A"/>
                  </a:solidFill>
                </a:uFill>
                <a:latin typeface="Times New Roman"/>
                <a:cs typeface="Times New Roman"/>
              </a:rPr>
              <a:t> 	</a:t>
            </a:r>
            <a:r>
              <a:rPr sz="1200" spc="-10" dirty="0">
                <a:solidFill>
                  <a:srgbClr val="FFFFFF"/>
                </a:solidFill>
                <a:latin typeface="Times New Roman"/>
                <a:cs typeface="Times New Roman"/>
              </a:rPr>
              <a:t>	</a:t>
            </a:r>
            <a:r>
              <a:rPr sz="1200" spc="-10" dirty="0">
                <a:solidFill>
                  <a:srgbClr val="FFFFFF"/>
                </a:solidFill>
                <a:latin typeface="Calibri"/>
                <a:cs typeface="Calibri"/>
              </a:rPr>
              <a:t>Real</a:t>
            </a:r>
            <a:r>
              <a:rPr sz="1200" spc="-45" dirty="0">
                <a:solidFill>
                  <a:srgbClr val="FFFFFF"/>
                </a:solidFill>
                <a:latin typeface="Calibri"/>
                <a:cs typeface="Calibri"/>
              </a:rPr>
              <a:t> </a:t>
            </a:r>
            <a:r>
              <a:rPr lang="en-IN" sz="1200" spc="-5" dirty="0">
                <a:solidFill>
                  <a:srgbClr val="FFFFFF"/>
                </a:solidFill>
                <a:latin typeface="Calibri"/>
                <a:cs typeface="Calibri"/>
              </a:rPr>
              <a:t>Time</a:t>
            </a:r>
            <a:endParaRPr lang="en-IN" sz="1200" dirty="0">
              <a:latin typeface="Calibri"/>
              <a:cs typeface="Calibri"/>
            </a:endParaRPr>
          </a:p>
          <a:p>
            <a:pPr marL="1106805">
              <a:lnSpc>
                <a:spcPct val="100000"/>
              </a:lnSpc>
              <a:tabLst>
                <a:tab pos="2912110" algn="l"/>
              </a:tabLst>
            </a:pPr>
            <a:r>
              <a:rPr lang="en-IN" sz="1200" spc="-10" dirty="0">
                <a:solidFill>
                  <a:srgbClr val="FFFFFF"/>
                </a:solidFill>
                <a:latin typeface="Calibri"/>
                <a:cs typeface="Calibri"/>
              </a:rPr>
              <a:t>Training	Deployment</a:t>
            </a:r>
            <a:endParaRPr lang="en-IN" sz="1200" dirty="0">
              <a:latin typeface="Calibri"/>
              <a:cs typeface="Calibri"/>
            </a:endParaRPr>
          </a:p>
        </p:txBody>
      </p:sp>
      <p:grpSp>
        <p:nvGrpSpPr>
          <p:cNvPr id="19" name="object 19"/>
          <p:cNvGrpSpPr/>
          <p:nvPr/>
        </p:nvGrpSpPr>
        <p:grpSpPr>
          <a:xfrm>
            <a:off x="5990237" y="3636104"/>
            <a:ext cx="53340" cy="41275"/>
            <a:chOff x="5990237" y="3636104"/>
            <a:chExt cx="53340" cy="41275"/>
          </a:xfrm>
        </p:grpSpPr>
        <p:sp>
          <p:nvSpPr>
            <p:cNvPr id="20" name="object 20"/>
            <p:cNvSpPr/>
            <p:nvPr/>
          </p:nvSpPr>
          <p:spPr>
            <a:xfrm>
              <a:off x="5994999"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21" name="object 21"/>
            <p:cNvSpPr/>
            <p:nvPr/>
          </p:nvSpPr>
          <p:spPr>
            <a:xfrm>
              <a:off x="5994999"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grpSp>
        <p:nvGrpSpPr>
          <p:cNvPr id="22" name="object 22"/>
          <p:cNvGrpSpPr/>
          <p:nvPr/>
        </p:nvGrpSpPr>
        <p:grpSpPr>
          <a:xfrm>
            <a:off x="2730657" y="2658087"/>
            <a:ext cx="1951355" cy="522605"/>
            <a:chOff x="2730657" y="2658087"/>
            <a:chExt cx="1951355" cy="522605"/>
          </a:xfrm>
        </p:grpSpPr>
        <p:sp>
          <p:nvSpPr>
            <p:cNvPr id="23" name="object 23"/>
            <p:cNvSpPr/>
            <p:nvPr/>
          </p:nvSpPr>
          <p:spPr>
            <a:xfrm>
              <a:off x="2777234" y="2662850"/>
              <a:ext cx="1899920" cy="497840"/>
            </a:xfrm>
            <a:custGeom>
              <a:avLst/>
              <a:gdLst/>
              <a:ahLst/>
              <a:cxnLst/>
              <a:rect l="l" t="t" r="r" b="b"/>
              <a:pathLst>
                <a:path w="1899920" h="497839">
                  <a:moveTo>
                    <a:pt x="1899515" y="0"/>
                  </a:moveTo>
                  <a:lnTo>
                    <a:pt x="0" y="497617"/>
                  </a:lnTo>
                </a:path>
              </a:pathLst>
            </a:custGeom>
            <a:ln w="9524">
              <a:solidFill>
                <a:srgbClr val="44546A"/>
              </a:solidFill>
            </a:ln>
          </p:spPr>
          <p:txBody>
            <a:bodyPr wrap="square" lIns="0" tIns="0" rIns="0" bIns="0" rtlCol="0"/>
            <a:lstStyle/>
            <a:p>
              <a:endParaRPr dirty="0"/>
            </a:p>
          </p:txBody>
        </p:sp>
        <p:sp>
          <p:nvSpPr>
            <p:cNvPr id="24" name="object 24"/>
            <p:cNvSpPr/>
            <p:nvPr/>
          </p:nvSpPr>
          <p:spPr>
            <a:xfrm>
              <a:off x="2735420" y="3145247"/>
              <a:ext cx="46355" cy="30480"/>
            </a:xfrm>
            <a:custGeom>
              <a:avLst/>
              <a:gdLst/>
              <a:ahLst/>
              <a:cxnLst/>
              <a:rect l="l" t="t" r="r" b="b"/>
              <a:pathLst>
                <a:path w="46355" h="30480">
                  <a:moveTo>
                    <a:pt x="45801" y="30438"/>
                  </a:moveTo>
                  <a:lnTo>
                    <a:pt x="0" y="26173"/>
                  </a:lnTo>
                  <a:lnTo>
                    <a:pt x="37827" y="0"/>
                  </a:lnTo>
                  <a:lnTo>
                    <a:pt x="45801" y="30438"/>
                  </a:lnTo>
                  <a:close/>
                </a:path>
              </a:pathLst>
            </a:custGeom>
            <a:solidFill>
              <a:srgbClr val="44546A"/>
            </a:solidFill>
          </p:spPr>
          <p:txBody>
            <a:bodyPr wrap="square" lIns="0" tIns="0" rIns="0" bIns="0" rtlCol="0"/>
            <a:lstStyle/>
            <a:p>
              <a:endParaRPr dirty="0"/>
            </a:p>
          </p:txBody>
        </p:sp>
        <p:sp>
          <p:nvSpPr>
            <p:cNvPr id="25" name="object 25"/>
            <p:cNvSpPr/>
            <p:nvPr/>
          </p:nvSpPr>
          <p:spPr>
            <a:xfrm>
              <a:off x="2735420" y="3145247"/>
              <a:ext cx="46355" cy="30480"/>
            </a:xfrm>
            <a:custGeom>
              <a:avLst/>
              <a:gdLst/>
              <a:ahLst/>
              <a:cxnLst/>
              <a:rect l="l" t="t" r="r" b="b"/>
              <a:pathLst>
                <a:path w="46355" h="30480">
                  <a:moveTo>
                    <a:pt x="37827" y="0"/>
                  </a:moveTo>
                  <a:lnTo>
                    <a:pt x="0" y="26173"/>
                  </a:lnTo>
                  <a:lnTo>
                    <a:pt x="45801" y="30438"/>
                  </a:lnTo>
                  <a:lnTo>
                    <a:pt x="37827" y="0"/>
                  </a:lnTo>
                  <a:close/>
                </a:path>
              </a:pathLst>
            </a:custGeom>
            <a:ln w="9524">
              <a:solidFill>
                <a:srgbClr val="44546A"/>
              </a:solidFill>
            </a:ln>
          </p:spPr>
          <p:txBody>
            <a:bodyPr wrap="square" lIns="0" tIns="0" rIns="0" bIns="0" rtlCol="0"/>
            <a:lstStyle/>
            <a:p>
              <a:endParaRPr dirty="0"/>
            </a:p>
          </p:txBody>
        </p:sp>
      </p:grpSp>
      <p:sp>
        <p:nvSpPr>
          <p:cNvPr id="26" name="object 26"/>
          <p:cNvSpPr txBox="1"/>
          <p:nvPr/>
        </p:nvSpPr>
        <p:spPr>
          <a:xfrm>
            <a:off x="1994600" y="2563978"/>
            <a:ext cx="1021080" cy="391160"/>
          </a:xfrm>
          <a:prstGeom prst="rect">
            <a:avLst/>
          </a:prstGeom>
        </p:spPr>
        <p:txBody>
          <a:bodyPr vert="horz" wrap="square" lIns="0" tIns="12700" rIns="0" bIns="0" rtlCol="0">
            <a:spAutoFit/>
          </a:bodyPr>
          <a:lstStyle/>
          <a:p>
            <a:pPr marL="75565" marR="5080" indent="-63500">
              <a:lnSpc>
                <a:spcPct val="100000"/>
              </a:lnSpc>
              <a:spcBef>
                <a:spcPts val="100"/>
              </a:spcBef>
            </a:pPr>
            <a:r>
              <a:rPr sz="1200" spc="-5" dirty="0">
                <a:latin typeface="Calibri"/>
                <a:cs typeface="Calibri"/>
              </a:rPr>
              <a:t>Sensor</a:t>
            </a:r>
            <a:r>
              <a:rPr sz="1200" spc="-50" dirty="0">
                <a:latin typeface="Calibri"/>
                <a:cs typeface="Calibri"/>
              </a:rPr>
              <a:t> </a:t>
            </a:r>
            <a:r>
              <a:rPr sz="1200" spc="-5" dirty="0">
                <a:latin typeface="Calibri"/>
                <a:cs typeface="Calibri"/>
              </a:rPr>
              <a:t>Fusion</a:t>
            </a:r>
            <a:r>
              <a:rPr sz="1200" spc="-45" dirty="0">
                <a:latin typeface="Calibri"/>
                <a:cs typeface="Calibri"/>
              </a:rPr>
              <a:t> </a:t>
            </a:r>
            <a:r>
              <a:rPr sz="1200" dirty="0">
                <a:latin typeface="Calibri"/>
                <a:cs typeface="Calibri"/>
              </a:rPr>
              <a:t>&amp; </a:t>
            </a:r>
            <a:r>
              <a:rPr sz="1200" spc="-254"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Synching</a:t>
            </a:r>
            <a:endParaRPr sz="1200" dirty="0">
              <a:latin typeface="Calibri"/>
              <a:cs typeface="Calibri"/>
            </a:endParaRPr>
          </a:p>
        </p:txBody>
      </p:sp>
      <p:grpSp>
        <p:nvGrpSpPr>
          <p:cNvPr id="27" name="object 27"/>
          <p:cNvGrpSpPr/>
          <p:nvPr/>
        </p:nvGrpSpPr>
        <p:grpSpPr>
          <a:xfrm>
            <a:off x="3434137" y="917187"/>
            <a:ext cx="864869" cy="2760345"/>
            <a:chOff x="3434137" y="917187"/>
            <a:chExt cx="864869" cy="2760345"/>
          </a:xfrm>
        </p:grpSpPr>
        <p:sp>
          <p:nvSpPr>
            <p:cNvPr id="28" name="object 28"/>
            <p:cNvSpPr/>
            <p:nvPr/>
          </p:nvSpPr>
          <p:spPr>
            <a:xfrm>
              <a:off x="3801800" y="921950"/>
              <a:ext cx="332105" cy="245745"/>
            </a:xfrm>
            <a:custGeom>
              <a:avLst/>
              <a:gdLst/>
              <a:ahLst/>
              <a:cxnLst/>
              <a:rect l="l" t="t" r="r" b="b"/>
              <a:pathLst>
                <a:path w="332104" h="245744">
                  <a:moveTo>
                    <a:pt x="331799" y="245399"/>
                  </a:moveTo>
                  <a:lnTo>
                    <a:pt x="0" y="245399"/>
                  </a:lnTo>
                  <a:lnTo>
                    <a:pt x="0" y="0"/>
                  </a:lnTo>
                  <a:lnTo>
                    <a:pt x="331799" y="0"/>
                  </a:lnTo>
                  <a:lnTo>
                    <a:pt x="331799" y="245399"/>
                  </a:lnTo>
                  <a:close/>
                </a:path>
              </a:pathLst>
            </a:custGeom>
            <a:solidFill>
              <a:srgbClr val="FFFFFF"/>
            </a:solidFill>
          </p:spPr>
          <p:txBody>
            <a:bodyPr wrap="square" lIns="0" tIns="0" rIns="0" bIns="0" rtlCol="0"/>
            <a:lstStyle/>
            <a:p>
              <a:endParaRPr dirty="0"/>
            </a:p>
          </p:txBody>
        </p:sp>
        <p:sp>
          <p:nvSpPr>
            <p:cNvPr id="29" name="object 29"/>
            <p:cNvSpPr/>
            <p:nvPr/>
          </p:nvSpPr>
          <p:spPr>
            <a:xfrm>
              <a:off x="3801800" y="921950"/>
              <a:ext cx="332105" cy="245745"/>
            </a:xfrm>
            <a:custGeom>
              <a:avLst/>
              <a:gdLst/>
              <a:ahLst/>
              <a:cxnLst/>
              <a:rect l="l" t="t" r="r" b="b"/>
              <a:pathLst>
                <a:path w="332104" h="245744">
                  <a:moveTo>
                    <a:pt x="0" y="0"/>
                  </a:moveTo>
                  <a:lnTo>
                    <a:pt x="331799" y="0"/>
                  </a:lnTo>
                  <a:lnTo>
                    <a:pt x="331799" y="245399"/>
                  </a:lnTo>
                  <a:lnTo>
                    <a:pt x="0" y="245399"/>
                  </a:lnTo>
                  <a:lnTo>
                    <a:pt x="0" y="0"/>
                  </a:lnTo>
                  <a:close/>
                </a:path>
              </a:pathLst>
            </a:custGeom>
            <a:ln w="9524">
              <a:solidFill>
                <a:srgbClr val="FFFFFF"/>
              </a:solidFill>
            </a:ln>
          </p:spPr>
          <p:txBody>
            <a:bodyPr wrap="square" lIns="0" tIns="0" rIns="0" bIns="0" rtlCol="0"/>
            <a:lstStyle/>
            <a:p>
              <a:endParaRPr dirty="0"/>
            </a:p>
          </p:txBody>
        </p:sp>
        <p:sp>
          <p:nvSpPr>
            <p:cNvPr id="30" name="object 30"/>
            <p:cNvSpPr/>
            <p:nvPr/>
          </p:nvSpPr>
          <p:spPr>
            <a:xfrm>
              <a:off x="4076600"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31" name="object 31"/>
            <p:cNvSpPr/>
            <p:nvPr/>
          </p:nvSpPr>
          <p:spPr>
            <a:xfrm>
              <a:off x="4076600"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sp>
          <p:nvSpPr>
            <p:cNvPr id="32" name="object 32"/>
            <p:cNvSpPr/>
            <p:nvPr/>
          </p:nvSpPr>
          <p:spPr>
            <a:xfrm>
              <a:off x="3438900" y="2118525"/>
              <a:ext cx="855344" cy="440055"/>
            </a:xfrm>
            <a:custGeom>
              <a:avLst/>
              <a:gdLst/>
              <a:ahLst/>
              <a:cxnLst/>
              <a:rect l="l" t="t" r="r" b="b"/>
              <a:pathLst>
                <a:path w="855345" h="440055">
                  <a:moveTo>
                    <a:pt x="854999" y="439799"/>
                  </a:moveTo>
                  <a:lnTo>
                    <a:pt x="0" y="439799"/>
                  </a:lnTo>
                  <a:lnTo>
                    <a:pt x="0" y="0"/>
                  </a:lnTo>
                  <a:lnTo>
                    <a:pt x="854999" y="0"/>
                  </a:lnTo>
                  <a:lnTo>
                    <a:pt x="854999" y="439799"/>
                  </a:lnTo>
                  <a:close/>
                </a:path>
              </a:pathLst>
            </a:custGeom>
            <a:solidFill>
              <a:srgbClr val="FFFFFF"/>
            </a:solidFill>
          </p:spPr>
          <p:txBody>
            <a:bodyPr wrap="square" lIns="0" tIns="0" rIns="0" bIns="0" rtlCol="0"/>
            <a:lstStyle/>
            <a:p>
              <a:endParaRPr dirty="0"/>
            </a:p>
          </p:txBody>
        </p:sp>
        <p:sp>
          <p:nvSpPr>
            <p:cNvPr id="33" name="object 33"/>
            <p:cNvSpPr/>
            <p:nvPr/>
          </p:nvSpPr>
          <p:spPr>
            <a:xfrm>
              <a:off x="3438900" y="2118525"/>
              <a:ext cx="855344" cy="440055"/>
            </a:xfrm>
            <a:custGeom>
              <a:avLst/>
              <a:gdLst/>
              <a:ahLst/>
              <a:cxnLst/>
              <a:rect l="l" t="t" r="r" b="b"/>
              <a:pathLst>
                <a:path w="855345" h="440055">
                  <a:moveTo>
                    <a:pt x="0" y="0"/>
                  </a:moveTo>
                  <a:lnTo>
                    <a:pt x="854999" y="0"/>
                  </a:lnTo>
                  <a:lnTo>
                    <a:pt x="854999" y="439799"/>
                  </a:lnTo>
                  <a:lnTo>
                    <a:pt x="0" y="439799"/>
                  </a:lnTo>
                  <a:lnTo>
                    <a:pt x="0" y="0"/>
                  </a:lnTo>
                  <a:close/>
                </a:path>
              </a:pathLst>
            </a:custGeom>
            <a:ln w="9524">
              <a:solidFill>
                <a:srgbClr val="FFFFFF"/>
              </a:solidFill>
            </a:ln>
          </p:spPr>
          <p:txBody>
            <a:bodyPr wrap="square" lIns="0" tIns="0" rIns="0" bIns="0" rtlCol="0"/>
            <a:lstStyle/>
            <a:p>
              <a:endParaRPr dirty="0"/>
            </a:p>
          </p:txBody>
        </p:sp>
        <p:pic>
          <p:nvPicPr>
            <p:cNvPr id="34" name="object 34"/>
            <p:cNvPicPr/>
            <p:nvPr/>
          </p:nvPicPr>
          <p:blipFill>
            <a:blip r:embed="rId3" cstate="print"/>
            <a:stretch>
              <a:fillRect/>
            </a:stretch>
          </p:blipFill>
          <p:spPr>
            <a:xfrm>
              <a:off x="3506025" y="2137143"/>
              <a:ext cx="331800" cy="439672"/>
            </a:xfrm>
            <a:prstGeom prst="rect">
              <a:avLst/>
            </a:prstGeom>
          </p:spPr>
        </p:pic>
        <p:pic>
          <p:nvPicPr>
            <p:cNvPr id="35" name="object 35"/>
            <p:cNvPicPr/>
            <p:nvPr/>
          </p:nvPicPr>
          <p:blipFill>
            <a:blip r:embed="rId4" cstate="print"/>
            <a:stretch>
              <a:fillRect/>
            </a:stretch>
          </p:blipFill>
          <p:spPr>
            <a:xfrm>
              <a:off x="3894975" y="2137164"/>
              <a:ext cx="331800" cy="439631"/>
            </a:xfrm>
            <a:prstGeom prst="rect">
              <a:avLst/>
            </a:prstGeom>
          </p:spPr>
        </p:pic>
      </p:grpSp>
      <p:sp>
        <p:nvSpPr>
          <p:cNvPr id="36" name="object 36"/>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5" name="object 5"/>
          <p:cNvPicPr/>
          <p:nvPr/>
        </p:nvPicPr>
        <p:blipFill>
          <a:blip r:embed="rId3" cstate="print"/>
          <a:stretch>
            <a:fillRect/>
          </a:stretch>
        </p:blipFill>
        <p:spPr>
          <a:xfrm>
            <a:off x="3772472" y="2946832"/>
            <a:ext cx="758551" cy="844629"/>
          </a:xfrm>
          <a:prstGeom prst="rect">
            <a:avLst/>
          </a:prstGeom>
        </p:spPr>
      </p:pic>
      <p:pic>
        <p:nvPicPr>
          <p:cNvPr id="6" name="object 6"/>
          <p:cNvPicPr/>
          <p:nvPr/>
        </p:nvPicPr>
        <p:blipFill>
          <a:blip r:embed="rId4" cstate="print"/>
          <a:stretch>
            <a:fillRect/>
          </a:stretch>
        </p:blipFill>
        <p:spPr>
          <a:xfrm>
            <a:off x="1996737" y="2998940"/>
            <a:ext cx="1007484" cy="854099"/>
          </a:xfrm>
          <a:prstGeom prst="rect">
            <a:avLst/>
          </a:prstGeom>
        </p:spPr>
      </p:pic>
      <p:pic>
        <p:nvPicPr>
          <p:cNvPr id="7" name="object 7"/>
          <p:cNvPicPr/>
          <p:nvPr/>
        </p:nvPicPr>
        <p:blipFill>
          <a:blip r:embed="rId5" cstate="print"/>
          <a:stretch>
            <a:fillRect/>
          </a:stretch>
        </p:blipFill>
        <p:spPr>
          <a:xfrm>
            <a:off x="2494575" y="1478993"/>
            <a:ext cx="1577824" cy="641047"/>
          </a:xfrm>
          <a:prstGeom prst="rect">
            <a:avLst/>
          </a:prstGeom>
        </p:spPr>
      </p:pic>
      <p:pic>
        <p:nvPicPr>
          <p:cNvPr id="8" name="object 8"/>
          <p:cNvPicPr/>
          <p:nvPr/>
        </p:nvPicPr>
        <p:blipFill>
          <a:blip r:embed="rId6"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7"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Calibri"/>
                <a:cs typeface="Calibri"/>
              </a:rPr>
              <a:t>P</a:t>
            </a:r>
            <a:r>
              <a:rPr sz="1000" spc="-5" dirty="0">
                <a:latin typeface="Calibri"/>
                <a:cs typeface="Calibri"/>
              </a:rPr>
              <a:t>or</a:t>
            </a:r>
            <a:r>
              <a:rPr sz="1000" spc="-15" dirty="0">
                <a:latin typeface="Calibri"/>
                <a:cs typeface="Calibri"/>
              </a:rPr>
              <a:t>t</a:t>
            </a:r>
            <a:r>
              <a:rPr sz="1000" spc="-5" dirty="0">
                <a:latin typeface="Calibri"/>
                <a:cs typeface="Calibri"/>
              </a:rPr>
              <a:t>e</a:t>
            </a:r>
            <a:r>
              <a:rPr sz="1000" spc="-10" dirty="0">
                <a:latin typeface="Calibri"/>
                <a:cs typeface="Calibri"/>
              </a:rPr>
              <a:t>n</a:t>
            </a:r>
            <a:r>
              <a:rPr sz="1000" spc="-15" dirty="0">
                <a:latin typeface="Calibri"/>
                <a:cs typeface="Calibri"/>
              </a:rPr>
              <a:t>t</a:t>
            </a:r>
            <a:r>
              <a:rPr sz="1000" dirty="0">
                <a:latin typeface="Calibri"/>
                <a:cs typeface="Calibri"/>
              </a:rPr>
              <a:t>a</a:t>
            </a:r>
            <a:r>
              <a:rPr sz="1000" spc="-5" dirty="0">
                <a:latin typeface="Calibri"/>
                <a:cs typeface="Calibri"/>
              </a:rPr>
              <a:t> h7</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1915302" y="396439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sp>
        <p:nvSpPr>
          <p:cNvPr id="31" name="object 31"/>
          <p:cNvSpPr txBox="1"/>
          <p:nvPr/>
        </p:nvSpPr>
        <p:spPr>
          <a:xfrm>
            <a:off x="3563128" y="3964394"/>
            <a:ext cx="11734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Calibri"/>
                <a:cs typeface="Calibri"/>
              </a:rPr>
              <a:t>3.3V</a:t>
            </a:r>
            <a:r>
              <a:rPr sz="1000" spc="-25" dirty="0">
                <a:latin typeface="Calibri"/>
                <a:cs typeface="Calibri"/>
              </a:rPr>
              <a:t> </a:t>
            </a:r>
            <a:r>
              <a:rPr sz="1000" spc="-10" dirty="0">
                <a:latin typeface="Calibri"/>
                <a:cs typeface="Calibri"/>
              </a:rPr>
              <a:t>Micro</a:t>
            </a:r>
            <a:r>
              <a:rPr sz="1000" spc="-25" dirty="0">
                <a:latin typeface="Calibri"/>
                <a:cs typeface="Calibri"/>
              </a:rPr>
              <a:t> </a:t>
            </a:r>
            <a:r>
              <a:rPr sz="1000" spc="-5" dirty="0">
                <a:latin typeface="Calibri"/>
                <a:cs typeface="Calibri"/>
              </a:rPr>
              <a:t>SD</a:t>
            </a:r>
            <a:r>
              <a:rPr sz="1000" spc="-25" dirty="0">
                <a:latin typeface="Calibri"/>
                <a:cs typeface="Calibri"/>
              </a:rPr>
              <a:t> </a:t>
            </a:r>
            <a:r>
              <a:rPr sz="1000" spc="-5" dirty="0">
                <a:latin typeface="Calibri"/>
                <a:cs typeface="Calibri"/>
              </a:rPr>
              <a:t>module</a:t>
            </a:r>
            <a:endParaRPr sz="10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EB85-9A81-7217-3391-0E75C87814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5C4709-F0F2-2A41-95A3-0105ADAC613D}"/>
              </a:ext>
            </a:extLst>
          </p:cNvPr>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sp>
        <p:nvSpPr>
          <p:cNvPr id="11" name="object 11">
            <a:extLst>
              <a:ext uri="{FF2B5EF4-FFF2-40B4-BE49-F238E27FC236}">
                <a16:creationId xmlns:a16="http://schemas.microsoft.com/office/drawing/2014/main" id="{FFA704BF-FD6A-01C0-A057-12613272ED2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9386AC5D-57C7-46D3-CEB8-D9F44551C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2762"/>
            <a:ext cx="7521919" cy="3180194"/>
          </a:xfrm>
          <a:prstGeom prst="rect">
            <a:avLst/>
          </a:prstGeom>
        </p:spPr>
      </p:pic>
    </p:spTree>
    <p:extLst>
      <p:ext uri="{BB962C8B-B14F-4D97-AF65-F5344CB8AC3E}">
        <p14:creationId xmlns:p14="http://schemas.microsoft.com/office/powerpoint/2010/main" val="331181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4" y="670544"/>
            <a:ext cx="26701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Workshop Reviews</a:t>
            </a:r>
            <a:endParaRPr sz="2200" dirty="0"/>
          </a:p>
        </p:txBody>
      </p:sp>
      <p:sp>
        <p:nvSpPr>
          <p:cNvPr id="3" name="object 3"/>
          <p:cNvSpPr txBox="1"/>
          <p:nvPr/>
        </p:nvSpPr>
        <p:spPr>
          <a:xfrm>
            <a:off x="853441" y="1293145"/>
            <a:ext cx="4820285" cy="170303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8450" algn="l"/>
                <a:tab pos="299085" algn="l"/>
              </a:tabLst>
            </a:pPr>
            <a:r>
              <a:rPr lang="en-US" sz="1300" dirty="0">
                <a:latin typeface="Calibri"/>
                <a:cs typeface="Calibri"/>
              </a:rPr>
              <a:t>Why there are only 4 pressure pads?</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How do you validate these pressure and force values?</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What type of foot model can be used ?</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Have you compared this insole with market-ready insoles ?</a:t>
            </a:r>
          </a:p>
          <a:p>
            <a:pPr marL="12700">
              <a:lnSpc>
                <a:spcPct val="100000"/>
              </a:lnSpc>
              <a:spcBef>
                <a:spcPts val="100"/>
              </a:spcBef>
              <a:tabLst>
                <a:tab pos="298450" algn="l"/>
                <a:tab pos="299085" algn="l"/>
              </a:tabLst>
            </a:pPr>
            <a:endParaRPr lang="en-US" sz="1300" dirty="0">
              <a:latin typeface="Calibri"/>
              <a:cs typeface="Calibri"/>
            </a:endParaRPr>
          </a:p>
        </p:txBody>
      </p:sp>
      <p:pic>
        <p:nvPicPr>
          <p:cNvPr id="4" name="object 4"/>
          <p:cNvPicPr/>
          <p:nvPr/>
        </p:nvPicPr>
        <p:blipFill>
          <a:blip r:embed="rId2" cstate="print"/>
          <a:stretch>
            <a:fillRect/>
          </a:stretch>
        </p:blipFill>
        <p:spPr>
          <a:xfrm>
            <a:off x="6457725" y="1778787"/>
            <a:ext cx="1886899" cy="1415174"/>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0609"/>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p:cNvSpPr txBox="1"/>
          <p:nvPr/>
        </p:nvSpPr>
        <p:spPr>
          <a:xfrm>
            <a:off x="378860" y="1364689"/>
            <a:ext cx="4191000" cy="2414122"/>
          </a:xfrm>
          <a:prstGeom prst="rect">
            <a:avLst/>
          </a:prstGeom>
        </p:spPr>
        <p:txBody>
          <a:bodyPr vert="horz" wrap="square" lIns="0" tIns="74295" rIns="0" bIns="0" rtlCol="0">
            <a:spAutoFit/>
          </a:bodyPr>
          <a:lstStyle/>
          <a:p>
            <a:pPr marL="12700">
              <a:lnSpc>
                <a:spcPct val="100000"/>
              </a:lnSpc>
              <a:spcBef>
                <a:spcPts val="585"/>
              </a:spcBef>
              <a:tabLst>
                <a:tab pos="298450" algn="l"/>
                <a:tab pos="299085" algn="l"/>
              </a:tabLst>
            </a:pPr>
            <a:r>
              <a:rPr lang="en-IN" sz="2000" b="1" spc="-10" dirty="0">
                <a:latin typeface="Calibri"/>
                <a:cs typeface="Calibri"/>
              </a:rPr>
              <a:t>Regression Techniques</a:t>
            </a:r>
          </a:p>
          <a:p>
            <a:pPr marL="299085" indent="-286385">
              <a:lnSpc>
                <a:spcPct val="100000"/>
              </a:lnSpc>
              <a:spcBef>
                <a:spcPts val="585"/>
              </a:spcBef>
              <a:buFont typeface="Arial MT"/>
              <a:buChar char="•"/>
              <a:tabLst>
                <a:tab pos="298450" algn="l"/>
                <a:tab pos="299085" algn="l"/>
              </a:tabLst>
            </a:pPr>
            <a:endParaRPr lang="en-IN" sz="1300" spc="-10" dirty="0">
              <a:latin typeface="Calibri"/>
              <a:cs typeface="Calibri"/>
            </a:endParaRPr>
          </a:p>
          <a:p>
            <a:pPr>
              <a:buFont typeface="Arial" panose="020B0604020202020204" pitchFamily="34" charset="0"/>
              <a:buChar char="•"/>
            </a:pPr>
            <a:r>
              <a:rPr lang="en-US" b="1" dirty="0"/>
              <a:t>Models Used</a:t>
            </a:r>
            <a:r>
              <a:rPr lang="en-US" dirty="0"/>
              <a:t>:</a:t>
            </a:r>
          </a:p>
          <a:p>
            <a:pPr>
              <a:buFont typeface="Arial" panose="020B0604020202020204" pitchFamily="34" charset="0"/>
              <a:buChar char="•"/>
            </a:pPr>
            <a:endParaRPr lang="en-US" sz="1400" dirty="0"/>
          </a:p>
          <a:p>
            <a:pPr lvl="1">
              <a:buFont typeface="Arial" panose="020B0604020202020204" pitchFamily="34" charset="0"/>
              <a:buChar char="•"/>
            </a:pPr>
            <a:r>
              <a:rPr lang="en-US" sz="1600" dirty="0"/>
              <a:t>Linear Regression (Baseline) (30%)</a:t>
            </a:r>
          </a:p>
          <a:p>
            <a:pPr lvl="1">
              <a:buFont typeface="Arial" panose="020B0604020202020204" pitchFamily="34" charset="0"/>
              <a:buChar char="•"/>
            </a:pPr>
            <a:r>
              <a:rPr lang="en-US" sz="1600" dirty="0"/>
              <a:t>Decision Tree Regression (32%)</a:t>
            </a:r>
          </a:p>
          <a:p>
            <a:pPr lvl="1">
              <a:buFont typeface="Arial" panose="020B0604020202020204" pitchFamily="34" charset="0"/>
              <a:buChar char="•"/>
            </a:pPr>
            <a:r>
              <a:rPr lang="en-US" sz="1600" dirty="0"/>
              <a:t>Random Forest Regression(38%)</a:t>
            </a:r>
          </a:p>
          <a:p>
            <a:pPr lvl="1">
              <a:buFont typeface="Arial" panose="020B0604020202020204" pitchFamily="34" charset="0"/>
              <a:buChar char="•"/>
            </a:pPr>
            <a:r>
              <a:rPr lang="en-US" sz="1600" dirty="0"/>
              <a:t>Support Vector Regressor (SVR)(62%)</a:t>
            </a:r>
          </a:p>
          <a:p>
            <a:pPr marL="299085" indent="-286385">
              <a:lnSpc>
                <a:spcPct val="100000"/>
              </a:lnSpc>
              <a:spcBef>
                <a:spcPts val="585"/>
              </a:spcBef>
              <a:buFont typeface="Arial MT"/>
              <a:buChar char="•"/>
              <a:tabLst>
                <a:tab pos="298450" algn="l"/>
                <a:tab pos="299085" algn="l"/>
              </a:tabLst>
            </a:pPr>
            <a:endParaRPr sz="1300" dirty="0">
              <a:latin typeface="Calibri"/>
              <a:cs typeface="Calibri"/>
            </a:endParaRPr>
          </a:p>
        </p:txBody>
      </p:sp>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6" name="Picture 5">
            <a:extLst>
              <a:ext uri="{FF2B5EF4-FFF2-40B4-BE49-F238E27FC236}">
                <a16:creationId xmlns:a16="http://schemas.microsoft.com/office/drawing/2014/main" id="{3C46B1D8-A549-02AC-2BB3-C8DDA3B0F994}"/>
              </a:ext>
            </a:extLst>
          </p:cNvPr>
          <p:cNvPicPr>
            <a:picLocks noChangeAspect="1"/>
          </p:cNvPicPr>
          <p:nvPr/>
        </p:nvPicPr>
        <p:blipFill>
          <a:blip r:embed="rId2"/>
          <a:stretch>
            <a:fillRect/>
          </a:stretch>
        </p:blipFill>
        <p:spPr>
          <a:xfrm>
            <a:off x="4114800" y="888011"/>
            <a:ext cx="4700904" cy="2902649"/>
          </a:xfrm>
          <a:prstGeom prst="rect">
            <a:avLst/>
          </a:prstGeom>
        </p:spPr>
      </p:pic>
      <p:sp>
        <p:nvSpPr>
          <p:cNvPr id="7" name="TextBox 6">
            <a:extLst>
              <a:ext uri="{FF2B5EF4-FFF2-40B4-BE49-F238E27FC236}">
                <a16:creationId xmlns:a16="http://schemas.microsoft.com/office/drawing/2014/main" id="{436A6D8F-94AB-5721-435A-82A6371D30B4}"/>
              </a:ext>
            </a:extLst>
          </p:cNvPr>
          <p:cNvSpPr txBox="1"/>
          <p:nvPr/>
        </p:nvSpPr>
        <p:spPr>
          <a:xfrm>
            <a:off x="5624088" y="3808686"/>
            <a:ext cx="1800173" cy="369332"/>
          </a:xfrm>
          <a:prstGeom prst="rect">
            <a:avLst/>
          </a:prstGeom>
          <a:noFill/>
        </p:spPr>
        <p:txBody>
          <a:bodyPr wrap="none" rtlCol="0">
            <a:spAutoFit/>
          </a:bodyPr>
          <a:lstStyle/>
          <a:p>
            <a:r>
              <a:rPr lang="en-IN" dirty="0"/>
              <a:t>Regression MSE’s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E792-21C2-33AE-F3EB-D2170A5406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A670D7-CEEE-8A31-3AE7-24AE5996C7B1}"/>
              </a:ext>
            </a:extLst>
          </p:cNvPr>
          <p:cNvSpPr txBox="1">
            <a:spLocks noGrp="1"/>
          </p:cNvSpPr>
          <p:nvPr>
            <p:ph type="title"/>
          </p:nvPr>
        </p:nvSpPr>
        <p:spPr>
          <a:xfrm>
            <a:off x="682625" y="670544"/>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a:extLst>
              <a:ext uri="{FF2B5EF4-FFF2-40B4-BE49-F238E27FC236}">
                <a16:creationId xmlns:a16="http://schemas.microsoft.com/office/drawing/2014/main" id="{05B23262-519F-9E4D-A274-96089C6D5C6A}"/>
              </a:ext>
            </a:extLst>
          </p:cNvPr>
          <p:cNvSpPr txBox="1"/>
          <p:nvPr/>
        </p:nvSpPr>
        <p:spPr>
          <a:xfrm>
            <a:off x="853441" y="1352842"/>
            <a:ext cx="4740910" cy="2303195"/>
          </a:xfrm>
          <a:prstGeom prst="rect">
            <a:avLst/>
          </a:prstGeom>
        </p:spPr>
        <p:txBody>
          <a:bodyPr vert="horz" wrap="square" lIns="0" tIns="74295" rIns="0" bIns="0" rtlCol="0">
            <a:spAutoFit/>
          </a:bodyPr>
          <a:lstStyle/>
          <a:p>
            <a:pPr marL="299085" indent="-286385">
              <a:lnSpc>
                <a:spcPct val="100000"/>
              </a:lnSpc>
              <a:spcBef>
                <a:spcPts val="585"/>
              </a:spcBef>
              <a:buFont typeface="Arial MT"/>
              <a:buChar char="•"/>
              <a:tabLst>
                <a:tab pos="298450" algn="l"/>
                <a:tab pos="299085" algn="l"/>
              </a:tabLst>
            </a:pPr>
            <a:r>
              <a:rPr lang="en-US" sz="1300" spc="-10" dirty="0">
                <a:latin typeface="Calibri"/>
                <a:cs typeface="Calibri"/>
              </a:rPr>
              <a:t>Why</a:t>
            </a:r>
            <a:r>
              <a:rPr lang="en-US" sz="1300" spc="-25" dirty="0">
                <a:latin typeface="Calibri"/>
                <a:cs typeface="Calibri"/>
              </a:rPr>
              <a:t> </a:t>
            </a:r>
            <a:r>
              <a:rPr lang="en-US" sz="1300" spc="-5" dirty="0">
                <a:solidFill>
                  <a:srgbClr val="4472C4"/>
                </a:solidFill>
                <a:latin typeface="Calibri"/>
                <a:cs typeface="Calibri"/>
              </a:rPr>
              <a:t>Deep</a:t>
            </a:r>
            <a:r>
              <a:rPr lang="en-US" sz="1300" spc="-30" dirty="0">
                <a:solidFill>
                  <a:srgbClr val="4472C4"/>
                </a:solidFill>
                <a:latin typeface="Calibri"/>
                <a:cs typeface="Calibri"/>
              </a:rPr>
              <a:t> </a:t>
            </a:r>
            <a:r>
              <a:rPr lang="en-US" sz="1300" spc="-5" dirty="0">
                <a:solidFill>
                  <a:srgbClr val="4472C4"/>
                </a:solidFill>
                <a:latin typeface="Calibri"/>
                <a:cs typeface="Calibri"/>
              </a:rPr>
              <a:t>Learning</a:t>
            </a:r>
            <a:r>
              <a:rPr lang="en-US" sz="1300" spc="-5" dirty="0">
                <a:latin typeface="Calibri"/>
                <a:cs typeface="Calibri"/>
              </a:rPr>
              <a:t>?</a:t>
            </a:r>
            <a:endParaRPr lang="en-US" sz="1300" dirty="0">
              <a:latin typeface="Calibri"/>
              <a:cs typeface="Calibri"/>
            </a:endParaRPr>
          </a:p>
          <a:p>
            <a:pPr marL="298450" marR="141605">
              <a:lnSpc>
                <a:spcPts val="1250"/>
              </a:lnSpc>
              <a:spcBef>
                <a:spcPts val="790"/>
              </a:spcBef>
            </a:pPr>
            <a:r>
              <a:rPr lang="en-US" sz="1300" spc="-5" dirty="0">
                <a:latin typeface="Calibri"/>
                <a:cs typeface="Calibri"/>
              </a:rPr>
              <a:t>Multiple </a:t>
            </a:r>
            <a:r>
              <a:rPr lang="en-US" sz="1300" spc="-10" dirty="0">
                <a:latin typeface="Calibri"/>
                <a:cs typeface="Calibri"/>
              </a:rPr>
              <a:t>Layers/hidden</a:t>
            </a:r>
            <a:r>
              <a:rPr lang="en-US" sz="1300" dirty="0">
                <a:latin typeface="Calibri"/>
                <a:cs typeface="Calibri"/>
              </a:rPr>
              <a:t> </a:t>
            </a:r>
            <a:r>
              <a:rPr lang="en-US" sz="1300" spc="-15" dirty="0">
                <a:latin typeface="Calibri"/>
                <a:cs typeface="Calibri"/>
              </a:rPr>
              <a:t>layers</a:t>
            </a:r>
            <a:r>
              <a:rPr lang="en-US" sz="1300" spc="-5" dirty="0">
                <a:latin typeface="Calibri"/>
                <a:cs typeface="Calibri"/>
              </a:rPr>
              <a:t> </a:t>
            </a:r>
            <a:r>
              <a:rPr lang="en-US" sz="1300" spc="-10" dirty="0">
                <a:latin typeface="Calibri"/>
                <a:cs typeface="Calibri"/>
              </a:rPr>
              <a:t>that</a:t>
            </a:r>
            <a:r>
              <a:rPr lang="en-US" sz="1300" dirty="0">
                <a:latin typeface="Calibri"/>
                <a:cs typeface="Calibri"/>
              </a:rPr>
              <a:t> </a:t>
            </a:r>
            <a:r>
              <a:rPr lang="en-US" sz="1300" spc="-10" dirty="0">
                <a:latin typeface="Calibri"/>
                <a:cs typeface="Calibri"/>
              </a:rPr>
              <a:t>distills</a:t>
            </a:r>
            <a:r>
              <a:rPr lang="en-US" sz="1300" spc="-5" dirty="0">
                <a:latin typeface="Calibri"/>
                <a:cs typeface="Calibri"/>
              </a:rPr>
              <a:t> some</a:t>
            </a:r>
            <a:r>
              <a:rPr lang="en-US" sz="1300" dirty="0">
                <a:latin typeface="Calibri"/>
                <a:cs typeface="Calibri"/>
              </a:rPr>
              <a:t> </a:t>
            </a:r>
            <a:r>
              <a:rPr lang="en-US" sz="1300" spc="-5" dirty="0">
                <a:latin typeface="Calibri"/>
                <a:cs typeface="Calibri"/>
              </a:rPr>
              <a:t>of</a:t>
            </a:r>
            <a:r>
              <a:rPr lang="en-US" sz="1300" dirty="0">
                <a:latin typeface="Calibri"/>
                <a:cs typeface="Calibri"/>
              </a:rPr>
              <a:t> </a:t>
            </a:r>
            <a:r>
              <a:rPr lang="en-US" sz="1300" spc="-5" dirty="0">
                <a:latin typeface="Calibri"/>
                <a:cs typeface="Calibri"/>
              </a:rPr>
              <a:t>the </a:t>
            </a:r>
            <a:r>
              <a:rPr lang="en-US" sz="1300" spc="-10" dirty="0">
                <a:latin typeface="Calibri"/>
                <a:cs typeface="Calibri"/>
              </a:rPr>
              <a:t>important </a:t>
            </a:r>
            <a:r>
              <a:rPr lang="en-US" sz="1300" spc="-280" dirty="0">
                <a:latin typeface="Calibri"/>
                <a:cs typeface="Calibri"/>
              </a:rPr>
              <a:t> </a:t>
            </a:r>
            <a:r>
              <a:rPr lang="en-US" sz="1300" spc="-10" dirty="0">
                <a:latin typeface="Calibri"/>
                <a:cs typeface="Calibri"/>
              </a:rPr>
              <a:t>patterns from</a:t>
            </a:r>
            <a:r>
              <a:rPr lang="en-US" sz="1300" spc="-5" dirty="0">
                <a:latin typeface="Calibri"/>
                <a:cs typeface="Calibri"/>
              </a:rPr>
              <a:t> the inputs </a:t>
            </a:r>
            <a:r>
              <a:rPr lang="en-US" sz="1300" dirty="0">
                <a:latin typeface="Calibri"/>
                <a:cs typeface="Calibri"/>
              </a:rPr>
              <a:t>and</a:t>
            </a:r>
            <a:r>
              <a:rPr lang="en-US" sz="1300" spc="-10" dirty="0">
                <a:latin typeface="Calibri"/>
                <a:cs typeface="Calibri"/>
              </a:rPr>
              <a:t> </a:t>
            </a:r>
            <a:r>
              <a:rPr lang="en-US" sz="1300" spc="-5" dirty="0">
                <a:latin typeface="Calibri"/>
                <a:cs typeface="Calibri"/>
              </a:rPr>
              <a:t>passes it </a:t>
            </a:r>
            <a:r>
              <a:rPr lang="en-US" sz="1300" spc="-10" dirty="0">
                <a:latin typeface="Calibri"/>
                <a:cs typeface="Calibri"/>
              </a:rPr>
              <a:t>onto</a:t>
            </a:r>
            <a:r>
              <a:rPr lang="en-US" sz="1300" spc="-5" dirty="0">
                <a:latin typeface="Calibri"/>
                <a:cs typeface="Calibri"/>
              </a:rPr>
              <a:t> the </a:t>
            </a:r>
            <a:r>
              <a:rPr lang="en-US" sz="1300" spc="-10" dirty="0">
                <a:latin typeface="Calibri"/>
                <a:cs typeface="Calibri"/>
              </a:rPr>
              <a:t>next </a:t>
            </a:r>
            <a:r>
              <a:rPr lang="en-US" sz="1300" spc="-15" dirty="0">
                <a:latin typeface="Calibri"/>
                <a:cs typeface="Calibri"/>
              </a:rPr>
              <a:t>layer</a:t>
            </a:r>
            <a:endParaRPr lang="en-US" sz="1300" dirty="0">
              <a:latin typeface="Calibri"/>
              <a:cs typeface="Calibri"/>
            </a:endParaRPr>
          </a:p>
          <a:p>
            <a:pPr marL="298450" marR="5080">
              <a:lnSpc>
                <a:spcPct val="80000"/>
              </a:lnSpc>
              <a:spcBef>
                <a:spcPts val="805"/>
              </a:spcBef>
            </a:pPr>
            <a:r>
              <a:rPr lang="en-US" sz="1300" spc="-5" dirty="0">
                <a:latin typeface="Calibri"/>
                <a:cs typeface="Calibri"/>
              </a:rPr>
              <a:t>The activation function serves </a:t>
            </a:r>
            <a:r>
              <a:rPr lang="en-US" sz="1300" spc="-10" dirty="0">
                <a:latin typeface="Calibri"/>
                <a:cs typeface="Calibri"/>
              </a:rPr>
              <a:t>to capture </a:t>
            </a:r>
            <a:r>
              <a:rPr lang="en-US" sz="1300" spc="-5" dirty="0">
                <a:latin typeface="Calibri"/>
                <a:cs typeface="Calibri"/>
              </a:rPr>
              <a:t>non-linear </a:t>
            </a:r>
            <a:r>
              <a:rPr lang="en-US" sz="1300" spc="-10" dirty="0">
                <a:latin typeface="Calibri"/>
                <a:cs typeface="Calibri"/>
              </a:rPr>
              <a:t>relationship </a:t>
            </a:r>
            <a:r>
              <a:rPr lang="en-US" sz="1300" spc="-5" dirty="0">
                <a:latin typeface="Calibri"/>
                <a:cs typeface="Calibri"/>
              </a:rPr>
              <a:t> </a:t>
            </a:r>
            <a:r>
              <a:rPr lang="en-US" sz="1300" spc="-10" dirty="0">
                <a:latin typeface="Calibri"/>
                <a:cs typeface="Calibri"/>
              </a:rPr>
              <a:t>between </a:t>
            </a:r>
            <a:r>
              <a:rPr lang="en-US" sz="1300" spc="-5" dirty="0">
                <a:latin typeface="Calibri"/>
                <a:cs typeface="Calibri"/>
              </a:rPr>
              <a:t>the inputs, </a:t>
            </a:r>
            <a:r>
              <a:rPr lang="en-US" sz="1300" spc="-15" dirty="0">
                <a:latin typeface="Calibri"/>
                <a:cs typeface="Calibri"/>
              </a:rPr>
              <a:t>therefore</a:t>
            </a:r>
            <a:r>
              <a:rPr lang="en-US" sz="1300" spc="-5" dirty="0">
                <a:latin typeface="Calibri"/>
                <a:cs typeface="Calibri"/>
              </a:rPr>
              <a:t> it has</a:t>
            </a:r>
            <a:r>
              <a:rPr lang="en-US" sz="1300" spc="-10" dirty="0">
                <a:latin typeface="Calibri"/>
                <a:cs typeface="Calibri"/>
              </a:rPr>
              <a:t> </a:t>
            </a:r>
            <a:r>
              <a:rPr lang="en-US" sz="1300" spc="-5" dirty="0">
                <a:latin typeface="Calibri"/>
                <a:cs typeface="Calibri"/>
              </a:rPr>
              <a:t>the </a:t>
            </a:r>
            <a:r>
              <a:rPr lang="en-US" sz="1300" dirty="0">
                <a:latin typeface="Calibri"/>
                <a:cs typeface="Calibri"/>
              </a:rPr>
              <a:t>ability</a:t>
            </a:r>
            <a:r>
              <a:rPr lang="en-US" sz="1300" spc="-5" dirty="0">
                <a:latin typeface="Calibri"/>
                <a:cs typeface="Calibri"/>
              </a:rPr>
              <a:t> </a:t>
            </a:r>
            <a:r>
              <a:rPr lang="en-US" sz="1300" spc="-10" dirty="0">
                <a:latin typeface="Calibri"/>
                <a:cs typeface="Calibri"/>
              </a:rPr>
              <a:t>to</a:t>
            </a:r>
            <a:r>
              <a:rPr lang="en-US" sz="1300" spc="-5" dirty="0">
                <a:latin typeface="Calibri"/>
                <a:cs typeface="Calibri"/>
              </a:rPr>
              <a:t> learn </a:t>
            </a:r>
            <a:r>
              <a:rPr lang="en-US" sz="1300" dirty="0">
                <a:latin typeface="Calibri"/>
                <a:cs typeface="Calibri"/>
              </a:rPr>
              <a:t>and</a:t>
            </a:r>
            <a:r>
              <a:rPr lang="en-US" sz="1300" spc="-5" dirty="0">
                <a:latin typeface="Calibri"/>
                <a:cs typeface="Calibri"/>
              </a:rPr>
              <a:t> model </a:t>
            </a:r>
            <a:r>
              <a:rPr lang="en-US" sz="1300" spc="-280" dirty="0">
                <a:latin typeface="Calibri"/>
                <a:cs typeface="Calibri"/>
              </a:rPr>
              <a:t> </a:t>
            </a:r>
            <a:r>
              <a:rPr lang="en-US" sz="1300" spc="-5" dirty="0">
                <a:latin typeface="Calibri"/>
                <a:cs typeface="Calibri"/>
              </a:rPr>
              <a:t>non-linear</a:t>
            </a:r>
            <a:r>
              <a:rPr lang="en-US" sz="1300" spc="-10" dirty="0">
                <a:latin typeface="Calibri"/>
                <a:cs typeface="Calibri"/>
              </a:rPr>
              <a:t> </a:t>
            </a:r>
            <a:r>
              <a:rPr lang="en-US" sz="1300" dirty="0">
                <a:latin typeface="Calibri"/>
                <a:cs typeface="Calibri"/>
              </a:rPr>
              <a:t>and</a:t>
            </a:r>
            <a:r>
              <a:rPr lang="en-US" sz="1300" spc="-5" dirty="0">
                <a:latin typeface="Calibri"/>
                <a:cs typeface="Calibri"/>
              </a:rPr>
              <a:t> </a:t>
            </a:r>
            <a:r>
              <a:rPr lang="en-US" sz="1300" spc="-10" dirty="0">
                <a:latin typeface="Calibri"/>
                <a:cs typeface="Calibri"/>
              </a:rPr>
              <a:t>complex</a:t>
            </a:r>
            <a:r>
              <a:rPr lang="en-US" sz="1300" spc="-5" dirty="0">
                <a:latin typeface="Calibri"/>
                <a:cs typeface="Calibri"/>
              </a:rPr>
              <a:t> </a:t>
            </a:r>
            <a:r>
              <a:rPr lang="en-US" sz="1300" spc="-10" dirty="0">
                <a:latin typeface="Calibri"/>
                <a:cs typeface="Calibri"/>
              </a:rPr>
              <a:t>relationships</a:t>
            </a:r>
          </a:p>
          <a:p>
            <a:pPr marL="298450" marR="5080">
              <a:lnSpc>
                <a:spcPct val="80000"/>
              </a:lnSpc>
              <a:spcBef>
                <a:spcPts val="805"/>
              </a:spcBef>
            </a:pPr>
            <a:r>
              <a:rPr lang="en-US" sz="1300" spc="-10" dirty="0">
                <a:latin typeface="Calibri"/>
                <a:cs typeface="Calibri"/>
              </a:rPr>
              <a:t>We started with a simple 2 layered network for baseline model, which itself gave 70 % accuracy and outperformed regression techniques.</a:t>
            </a:r>
          </a:p>
          <a:p>
            <a:pPr marL="298450" marR="5080">
              <a:lnSpc>
                <a:spcPct val="80000"/>
              </a:lnSpc>
              <a:spcBef>
                <a:spcPts val="805"/>
              </a:spcBef>
            </a:pPr>
            <a:r>
              <a:rPr lang="en-US" sz="1300" spc="-10" dirty="0">
                <a:latin typeface="Calibri"/>
                <a:cs typeface="Calibri"/>
              </a:rPr>
              <a:t>Later by increasing the number of neurons and layers, also by adding Batch normalization , we have achieved accuracy of 93 %.</a:t>
            </a:r>
          </a:p>
        </p:txBody>
      </p:sp>
      <p:pic>
        <p:nvPicPr>
          <p:cNvPr id="4" name="object 4">
            <a:extLst>
              <a:ext uri="{FF2B5EF4-FFF2-40B4-BE49-F238E27FC236}">
                <a16:creationId xmlns:a16="http://schemas.microsoft.com/office/drawing/2014/main" id="{0820F7A8-B293-1285-0660-05A6CD9DA7E1}"/>
              </a:ext>
            </a:extLst>
          </p:cNvPr>
          <p:cNvPicPr/>
          <p:nvPr/>
        </p:nvPicPr>
        <p:blipFill>
          <a:blip r:embed="rId2" cstate="print"/>
          <a:stretch>
            <a:fillRect/>
          </a:stretch>
        </p:blipFill>
        <p:spPr>
          <a:xfrm>
            <a:off x="6292157" y="1848245"/>
            <a:ext cx="1755993" cy="1420630"/>
          </a:xfrm>
          <a:prstGeom prst="rect">
            <a:avLst/>
          </a:prstGeom>
        </p:spPr>
      </p:pic>
      <p:sp>
        <p:nvSpPr>
          <p:cNvPr id="5" name="object 5">
            <a:extLst>
              <a:ext uri="{FF2B5EF4-FFF2-40B4-BE49-F238E27FC236}">
                <a16:creationId xmlns:a16="http://schemas.microsoft.com/office/drawing/2014/main" id="{92F68F1F-2C13-281F-94DB-86F84C573425}"/>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extLst>
      <p:ext uri="{BB962C8B-B14F-4D97-AF65-F5344CB8AC3E}">
        <p14:creationId xmlns:p14="http://schemas.microsoft.com/office/powerpoint/2010/main" val="51995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90"/>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91" name="TextBox 90">
            <a:extLst>
              <a:ext uri="{FF2B5EF4-FFF2-40B4-BE49-F238E27FC236}">
                <a16:creationId xmlns:a16="http://schemas.microsoft.com/office/drawing/2014/main" id="{8F25E552-C9B5-A15A-2AE1-931608C11839}"/>
              </a:ext>
            </a:extLst>
          </p:cNvPr>
          <p:cNvSpPr txBox="1"/>
          <p:nvPr/>
        </p:nvSpPr>
        <p:spPr>
          <a:xfrm>
            <a:off x="583579" y="655865"/>
            <a:ext cx="2539478" cy="400110"/>
          </a:xfrm>
          <a:prstGeom prst="rect">
            <a:avLst/>
          </a:prstGeom>
          <a:noFill/>
        </p:spPr>
        <p:txBody>
          <a:bodyPr wrap="none" rtlCol="0">
            <a:spAutoFit/>
          </a:bodyPr>
          <a:lstStyle/>
          <a:p>
            <a:r>
              <a:rPr lang="en-IN" sz="2000" b="1" dirty="0"/>
              <a:t>Deep Learning Output</a:t>
            </a:r>
          </a:p>
        </p:txBody>
      </p:sp>
      <p:pic>
        <p:nvPicPr>
          <p:cNvPr id="92" name="Picture 91">
            <a:extLst>
              <a:ext uri="{FF2B5EF4-FFF2-40B4-BE49-F238E27FC236}">
                <a16:creationId xmlns:a16="http://schemas.microsoft.com/office/drawing/2014/main" id="{0C2AE62A-F026-6227-6445-7E56AF5B194B}"/>
              </a:ext>
            </a:extLst>
          </p:cNvPr>
          <p:cNvPicPr>
            <a:picLocks noChangeAspect="1"/>
          </p:cNvPicPr>
          <p:nvPr/>
        </p:nvPicPr>
        <p:blipFill>
          <a:blip r:embed="rId2"/>
          <a:stretch>
            <a:fillRect/>
          </a:stretch>
        </p:blipFill>
        <p:spPr>
          <a:xfrm>
            <a:off x="1335148" y="999490"/>
            <a:ext cx="5943600" cy="3144520"/>
          </a:xfrm>
          <a:prstGeom prst="rect">
            <a:avLst/>
          </a:prstGeom>
        </p:spPr>
      </p:pic>
      <p:sp>
        <p:nvSpPr>
          <p:cNvPr id="93" name="TextBox 92">
            <a:extLst>
              <a:ext uri="{FF2B5EF4-FFF2-40B4-BE49-F238E27FC236}">
                <a16:creationId xmlns:a16="http://schemas.microsoft.com/office/drawing/2014/main" id="{B2B03034-D263-62A4-2294-8A987D08D475}"/>
              </a:ext>
            </a:extLst>
          </p:cNvPr>
          <p:cNvSpPr txBox="1"/>
          <p:nvPr/>
        </p:nvSpPr>
        <p:spPr>
          <a:xfrm>
            <a:off x="2895600" y="4197925"/>
            <a:ext cx="2822696" cy="369332"/>
          </a:xfrm>
          <a:prstGeom prst="rect">
            <a:avLst/>
          </a:prstGeom>
          <a:noFill/>
        </p:spPr>
        <p:txBody>
          <a:bodyPr wrap="none" rtlCol="0">
            <a:spAutoFit/>
          </a:bodyPr>
          <a:lstStyle/>
          <a:p>
            <a:r>
              <a:rPr lang="en-IN" dirty="0"/>
              <a:t>Fresh subject squatting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392045"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Deployment</a:t>
            </a:r>
            <a:endParaRPr sz="2200" dirty="0"/>
          </a:p>
        </p:txBody>
      </p:sp>
      <p:grpSp>
        <p:nvGrpSpPr>
          <p:cNvPr id="3" name="object 3"/>
          <p:cNvGrpSpPr/>
          <p:nvPr/>
        </p:nvGrpSpPr>
        <p:grpSpPr>
          <a:xfrm>
            <a:off x="623887" y="2217975"/>
            <a:ext cx="1268730" cy="1169035"/>
            <a:chOff x="623887" y="2217975"/>
            <a:chExt cx="1268730" cy="1169035"/>
          </a:xfrm>
        </p:grpSpPr>
        <p:sp>
          <p:nvSpPr>
            <p:cNvPr id="4" name="object 4"/>
            <p:cNvSpPr/>
            <p:nvPr/>
          </p:nvSpPr>
          <p:spPr>
            <a:xfrm>
              <a:off x="628649" y="2222737"/>
              <a:ext cx="1259205" cy="1159510"/>
            </a:xfrm>
            <a:custGeom>
              <a:avLst/>
              <a:gdLst/>
              <a:ahLst/>
              <a:cxnLst/>
              <a:rect l="l" t="t" r="r" b="b"/>
              <a:pathLst>
                <a:path w="1259205"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5" name="object 5"/>
            <p:cNvSpPr/>
            <p:nvPr/>
          </p:nvSpPr>
          <p:spPr>
            <a:xfrm>
              <a:off x="628650" y="2222737"/>
              <a:ext cx="1259205" cy="1159510"/>
            </a:xfrm>
            <a:custGeom>
              <a:avLst/>
              <a:gdLst/>
              <a:ahLst/>
              <a:cxnLst/>
              <a:rect l="l" t="t" r="r" b="b"/>
              <a:pathLst>
                <a:path w="1259205" h="1159510">
                  <a:moveTo>
                    <a:pt x="0" y="579599"/>
                  </a:move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6" name="object 6"/>
          <p:cNvSpPr txBox="1"/>
          <p:nvPr/>
        </p:nvSpPr>
        <p:spPr>
          <a:xfrm>
            <a:off x="715188" y="2592216"/>
            <a:ext cx="1521460" cy="391160"/>
          </a:xfrm>
          <a:prstGeom prst="rect">
            <a:avLst/>
          </a:prstGeom>
        </p:spPr>
        <p:txBody>
          <a:bodyPr vert="horz" wrap="square" lIns="0" tIns="12700" rIns="0" bIns="0" rtlCol="0">
            <a:spAutoFit/>
          </a:bodyPr>
          <a:lstStyle/>
          <a:p>
            <a:pPr marL="226060">
              <a:lnSpc>
                <a:spcPct val="100000"/>
              </a:lnSpc>
              <a:spcBef>
                <a:spcPts val="100"/>
              </a:spcBef>
              <a:tabLst>
                <a:tab pos="1172210" algn="l"/>
                <a:tab pos="1508125" algn="l"/>
              </a:tabLst>
            </a:pPr>
            <a:r>
              <a:rPr sz="1200" spc="-10" dirty="0">
                <a:solidFill>
                  <a:srgbClr val="FFFFFF"/>
                </a:solidFill>
                <a:latin typeface="Calibri"/>
                <a:cs typeface="Calibri"/>
              </a:rPr>
              <a:t>Quantized	</a:t>
            </a:r>
            <a:r>
              <a:rPr sz="1200" u="sng" spc="-10" dirty="0">
                <a:solidFill>
                  <a:srgbClr val="FFFFFF"/>
                </a:solidFill>
                <a:uFill>
                  <a:solidFill>
                    <a:srgbClr val="44546A"/>
                  </a:solidFill>
                </a:uFill>
                <a:latin typeface="Times New Roman"/>
                <a:cs typeface="Times New Roman"/>
              </a:rPr>
              <a:t> 	</a:t>
            </a:r>
            <a:endParaRPr sz="1200" dirty="0">
              <a:latin typeface="Times New Roman"/>
              <a:cs typeface="Times New Roman"/>
            </a:endParaRPr>
          </a:p>
          <a:p>
            <a:pPr marL="12700">
              <a:lnSpc>
                <a:spcPct val="100000"/>
              </a:lnSpc>
            </a:pPr>
            <a:r>
              <a:rPr sz="1200" spc="-15" dirty="0">
                <a:solidFill>
                  <a:srgbClr val="FFFFFF"/>
                </a:solidFill>
                <a:latin typeface="Calibri"/>
                <a:cs typeface="Calibri"/>
              </a:rPr>
              <a:t>Weights</a:t>
            </a:r>
            <a:r>
              <a:rPr sz="1200" spc="-30" dirty="0">
                <a:solidFill>
                  <a:srgbClr val="FFFFFF"/>
                </a:solidFill>
                <a:latin typeface="Calibri"/>
                <a:cs typeface="Calibri"/>
              </a:rPr>
              <a:t> </a:t>
            </a:r>
            <a:r>
              <a:rPr sz="1200" dirty="0">
                <a:solidFill>
                  <a:srgbClr val="FFFFFF"/>
                </a:solidFill>
                <a:latin typeface="Calibri"/>
                <a:cs typeface="Calibri"/>
              </a:rPr>
              <a:t>&amp;</a:t>
            </a:r>
            <a:r>
              <a:rPr sz="1200" spc="-25" dirty="0">
                <a:solidFill>
                  <a:srgbClr val="FFFFFF"/>
                </a:solidFill>
                <a:latin typeface="Calibri"/>
                <a:cs typeface="Calibri"/>
              </a:rPr>
              <a:t> </a:t>
            </a:r>
            <a:r>
              <a:rPr sz="1200" spc="-5" dirty="0">
                <a:solidFill>
                  <a:srgbClr val="FFFFFF"/>
                </a:solidFill>
                <a:latin typeface="Calibri"/>
                <a:cs typeface="Calibri"/>
              </a:rPr>
              <a:t>Biases</a:t>
            </a:r>
            <a:endParaRPr sz="1200" dirty="0">
              <a:latin typeface="Calibri"/>
              <a:cs typeface="Calibri"/>
            </a:endParaRPr>
          </a:p>
        </p:txBody>
      </p:sp>
      <p:grpSp>
        <p:nvGrpSpPr>
          <p:cNvPr id="7" name="object 7"/>
          <p:cNvGrpSpPr/>
          <p:nvPr/>
        </p:nvGrpSpPr>
        <p:grpSpPr>
          <a:xfrm>
            <a:off x="2288687" y="2217975"/>
            <a:ext cx="1268730" cy="1169035"/>
            <a:chOff x="2288687" y="2217975"/>
            <a:chExt cx="1268730" cy="1169035"/>
          </a:xfrm>
        </p:grpSpPr>
        <p:sp>
          <p:nvSpPr>
            <p:cNvPr id="8" name="object 8"/>
            <p:cNvSpPr/>
            <p:nvPr/>
          </p:nvSpPr>
          <p:spPr>
            <a:xfrm>
              <a:off x="2293449" y="2222737"/>
              <a:ext cx="1259205" cy="1159510"/>
            </a:xfrm>
            <a:custGeom>
              <a:avLst/>
              <a:gdLst/>
              <a:ahLst/>
              <a:cxnLst/>
              <a:rect l="l" t="t" r="r" b="b"/>
              <a:pathLst>
                <a:path w="1259204"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899"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899"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9" name="object 9"/>
            <p:cNvSpPr/>
            <p:nvPr/>
          </p:nvSpPr>
          <p:spPr>
            <a:xfrm>
              <a:off x="2293449" y="2222737"/>
              <a:ext cx="1259205" cy="1159510"/>
            </a:xfrm>
            <a:custGeom>
              <a:avLst/>
              <a:gdLst/>
              <a:ahLst/>
              <a:cxnLst/>
              <a:rect l="l" t="t" r="r" b="b"/>
              <a:pathLst>
                <a:path w="1259204" h="1159510">
                  <a:moveTo>
                    <a:pt x="0" y="579599"/>
                  </a:move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10" name="object 10"/>
          <p:cNvSpPr txBox="1"/>
          <p:nvPr/>
        </p:nvSpPr>
        <p:spPr>
          <a:xfrm>
            <a:off x="2504929" y="2499816"/>
            <a:ext cx="835660"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spc="-10" dirty="0">
                <a:solidFill>
                  <a:srgbClr val="FFFFFF"/>
                </a:solidFill>
                <a:latin typeface="Calibri"/>
                <a:cs typeface="Calibri"/>
              </a:rPr>
              <a:t>Inference </a:t>
            </a:r>
            <a:r>
              <a:rPr sz="1200" spc="-15" dirty="0">
                <a:solidFill>
                  <a:srgbClr val="FFFFFF"/>
                </a:solidFill>
                <a:latin typeface="Calibri"/>
                <a:cs typeface="Calibri"/>
              </a:rPr>
              <a:t>for </a:t>
            </a:r>
            <a:r>
              <a:rPr sz="1200" spc="-260" dirty="0">
                <a:solidFill>
                  <a:srgbClr val="FFFFFF"/>
                </a:solidFill>
                <a:latin typeface="Calibri"/>
                <a:cs typeface="Calibri"/>
              </a:rPr>
              <a:t> </a:t>
            </a:r>
            <a:r>
              <a:rPr sz="1200" spc="-10" dirty="0">
                <a:solidFill>
                  <a:srgbClr val="FFFFFF"/>
                </a:solidFill>
                <a:latin typeface="Calibri"/>
                <a:cs typeface="Calibri"/>
              </a:rPr>
              <a:t>Onboard </a:t>
            </a:r>
            <a:r>
              <a:rPr sz="1200" spc="-5" dirty="0">
                <a:solidFill>
                  <a:srgbClr val="FFFFFF"/>
                </a:solidFill>
                <a:latin typeface="Calibri"/>
                <a:cs typeface="Calibri"/>
              </a:rPr>
              <a:t> Compu</a:t>
            </a:r>
            <a:r>
              <a:rPr sz="1200" spc="-15" dirty="0">
                <a:solidFill>
                  <a:srgbClr val="FFFFFF"/>
                </a:solidFill>
                <a:latin typeface="Calibri"/>
                <a:cs typeface="Calibri"/>
              </a:rPr>
              <a:t>ta</a:t>
            </a:r>
            <a:r>
              <a:rPr sz="1200" spc="-5" dirty="0">
                <a:solidFill>
                  <a:srgbClr val="FFFFFF"/>
                </a:solidFill>
                <a:latin typeface="Calibri"/>
                <a:cs typeface="Calibri"/>
              </a:rPr>
              <a:t>tion</a:t>
            </a:r>
            <a:endParaRPr sz="1200" dirty="0">
              <a:latin typeface="Calibri"/>
              <a:cs typeface="Calibri"/>
            </a:endParaRPr>
          </a:p>
        </p:txBody>
      </p:sp>
      <p:grpSp>
        <p:nvGrpSpPr>
          <p:cNvPr id="11" name="object 11"/>
          <p:cNvGrpSpPr/>
          <p:nvPr/>
        </p:nvGrpSpPr>
        <p:grpSpPr>
          <a:xfrm>
            <a:off x="2183437" y="2781842"/>
            <a:ext cx="53340" cy="41275"/>
            <a:chOff x="2183437" y="2781842"/>
            <a:chExt cx="53340" cy="41275"/>
          </a:xfrm>
        </p:grpSpPr>
        <p:sp>
          <p:nvSpPr>
            <p:cNvPr id="12" name="object 12"/>
            <p:cNvSpPr/>
            <p:nvPr/>
          </p:nvSpPr>
          <p:spPr>
            <a:xfrm>
              <a:off x="2188199" y="2786604"/>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13" name="object 13"/>
            <p:cNvSpPr/>
            <p:nvPr/>
          </p:nvSpPr>
          <p:spPr>
            <a:xfrm>
              <a:off x="2188199" y="278660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sp>
        <p:nvSpPr>
          <p:cNvPr id="14" name="object 14"/>
          <p:cNvSpPr txBox="1"/>
          <p:nvPr/>
        </p:nvSpPr>
        <p:spPr>
          <a:xfrm>
            <a:off x="1986929" y="1905717"/>
            <a:ext cx="177800" cy="679450"/>
          </a:xfrm>
          <a:prstGeom prst="rect">
            <a:avLst/>
          </a:prstGeom>
        </p:spPr>
        <p:txBody>
          <a:bodyPr vert="vert270" wrap="square" lIns="0" tIns="0" rIns="0" bIns="0" rtlCol="0">
            <a:spAutoFit/>
          </a:bodyPr>
          <a:lstStyle/>
          <a:p>
            <a:pPr marL="12700">
              <a:lnSpc>
                <a:spcPts val="1240"/>
              </a:lnSpc>
            </a:pPr>
            <a:r>
              <a:rPr sz="1200" spc="-10" dirty="0">
                <a:latin typeface="Calibri"/>
                <a:cs typeface="Calibri"/>
              </a:rPr>
              <a:t>MicroFlow</a:t>
            </a:r>
            <a:endParaRPr sz="1200" dirty="0">
              <a:latin typeface="Calibri"/>
              <a:cs typeface="Calibri"/>
            </a:endParaRPr>
          </a:p>
        </p:txBody>
      </p:sp>
      <p:grpSp>
        <p:nvGrpSpPr>
          <p:cNvPr id="15" name="object 15"/>
          <p:cNvGrpSpPr/>
          <p:nvPr/>
        </p:nvGrpSpPr>
        <p:grpSpPr>
          <a:xfrm>
            <a:off x="4157850" y="1553325"/>
            <a:ext cx="4712970" cy="2306320"/>
            <a:chOff x="4157850" y="1553325"/>
            <a:chExt cx="4712970" cy="2306320"/>
          </a:xfrm>
        </p:grpSpPr>
        <p:pic>
          <p:nvPicPr>
            <p:cNvPr id="16" name="object 16"/>
            <p:cNvPicPr/>
            <p:nvPr/>
          </p:nvPicPr>
          <p:blipFill>
            <a:blip r:embed="rId2" cstate="print"/>
            <a:stretch>
              <a:fillRect/>
            </a:stretch>
          </p:blipFill>
          <p:spPr>
            <a:xfrm>
              <a:off x="4157850" y="1553325"/>
              <a:ext cx="4712700" cy="2306100"/>
            </a:xfrm>
            <a:prstGeom prst="rect">
              <a:avLst/>
            </a:prstGeom>
          </p:spPr>
        </p:pic>
        <p:pic>
          <p:nvPicPr>
            <p:cNvPr id="17" name="object 17"/>
            <p:cNvPicPr/>
            <p:nvPr/>
          </p:nvPicPr>
          <p:blipFill>
            <a:blip r:embed="rId3" cstate="print"/>
            <a:stretch>
              <a:fillRect/>
            </a:stretch>
          </p:blipFill>
          <p:spPr>
            <a:xfrm>
              <a:off x="4214999" y="1591425"/>
              <a:ext cx="4598399" cy="2191800"/>
            </a:xfrm>
            <a:prstGeom prst="rect">
              <a:avLst/>
            </a:prstGeom>
          </p:spPr>
        </p:pic>
      </p:grpSp>
      <p:sp>
        <p:nvSpPr>
          <p:cNvPr id="18" name="object 18"/>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314" y="742950"/>
            <a:ext cx="1674086" cy="351378"/>
          </a:xfrm>
          <a:prstGeom prst="rect">
            <a:avLst/>
          </a:prstGeom>
        </p:spPr>
        <p:txBody>
          <a:bodyPr vert="horz" wrap="square" lIns="0" tIns="12700" rIns="0" bIns="0" rtlCol="0">
            <a:spAutoFit/>
          </a:bodyPr>
          <a:lstStyle/>
          <a:p>
            <a:pPr marL="12700">
              <a:lnSpc>
                <a:spcPct val="100000"/>
              </a:lnSpc>
              <a:spcBef>
                <a:spcPts val="100"/>
              </a:spcBef>
            </a:pPr>
            <a:r>
              <a:rPr lang="en-US" sz="2200" b="1" u="sng" spc="-5" dirty="0"/>
              <a:t>Next Steps</a:t>
            </a:r>
            <a:endParaRPr sz="2200" b="1" u="sng" dirty="0"/>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6" name="TextBox 5">
            <a:extLst>
              <a:ext uri="{FF2B5EF4-FFF2-40B4-BE49-F238E27FC236}">
                <a16:creationId xmlns:a16="http://schemas.microsoft.com/office/drawing/2014/main" id="{8A90F6E8-0FE5-D2AD-BD02-53183416CC03}"/>
              </a:ext>
            </a:extLst>
          </p:cNvPr>
          <p:cNvSpPr txBox="1"/>
          <p:nvPr/>
        </p:nvSpPr>
        <p:spPr>
          <a:xfrm>
            <a:off x="609600" y="1276350"/>
            <a:ext cx="5029200" cy="2954655"/>
          </a:xfrm>
          <a:prstGeom prst="rect">
            <a:avLst/>
          </a:prstGeom>
          <a:noFill/>
        </p:spPr>
        <p:txBody>
          <a:bodyPr wrap="square" rtlCol="0">
            <a:spAutoFit/>
          </a:bodyPr>
          <a:lstStyle/>
          <a:p>
            <a:pPr marL="285750" indent="-285750">
              <a:buFont typeface="Arial" panose="020B0604020202020204" pitchFamily="34" charset="0"/>
              <a:buChar char="•"/>
            </a:pPr>
            <a:r>
              <a:rPr lang="en-US" b="1" dirty="0"/>
              <a:t>New Hardware selection</a:t>
            </a:r>
          </a:p>
          <a:p>
            <a:pPr lvl="1"/>
            <a:r>
              <a:rPr lang="en-IN" sz="1400" dirty="0"/>
              <a:t>Teensy do not have Wi-fi and BLE. It is good for ML model deployment but do we really need to deploy the model ????</a:t>
            </a:r>
          </a:p>
          <a:p>
            <a:pPr lvl="1"/>
            <a:endParaRPr lang="en-IN" sz="1400" dirty="0"/>
          </a:p>
          <a:p>
            <a:pPr lvl="1"/>
            <a:r>
              <a:rPr lang="en-IN" sz="1400" dirty="0"/>
              <a:t>In future if we need some real time displays or any user friendly UI, we will need to establish the wireless connection with the shoe.</a:t>
            </a:r>
          </a:p>
          <a:p>
            <a:pPr lvl="1"/>
            <a:r>
              <a:rPr lang="en-IN" sz="1400" dirty="0"/>
              <a:t>We need something which has 2 I2C ports, Wi-fi or BLE and SD card slot is optional (external module can be used). </a:t>
            </a:r>
          </a:p>
          <a:p>
            <a:pPr lvl="1"/>
            <a:endParaRPr lang="en-IN" sz="1400" dirty="0"/>
          </a:p>
          <a:p>
            <a:pPr lvl="1"/>
            <a:r>
              <a:rPr lang="en-IN" sz="1400" dirty="0"/>
              <a:t>ESP 32, ESP 8266, Raspberry pi </a:t>
            </a:r>
            <a:r>
              <a:rPr lang="en-IN" sz="1400" dirty="0" err="1"/>
              <a:t>pico</a:t>
            </a:r>
            <a:r>
              <a:rPr lang="en-IN" sz="1400" dirty="0"/>
              <a:t> and STM 32 can be good options. These will reduce the size of the sensor box as well. </a:t>
            </a:r>
          </a:p>
          <a:p>
            <a:pPr lvl="1"/>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6F484-FEBB-6990-9434-FC14256C04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4DE2BC-10EA-75D4-B2A6-343195736F72}"/>
              </a:ext>
            </a:extLst>
          </p:cNvPr>
          <p:cNvSpPr txBox="1">
            <a:spLocks noGrp="1"/>
          </p:cNvSpPr>
          <p:nvPr>
            <p:ph type="title"/>
          </p:nvPr>
        </p:nvSpPr>
        <p:spPr>
          <a:xfrm>
            <a:off x="764314" y="742950"/>
            <a:ext cx="1674086" cy="351378"/>
          </a:xfrm>
          <a:prstGeom prst="rect">
            <a:avLst/>
          </a:prstGeom>
        </p:spPr>
        <p:txBody>
          <a:bodyPr vert="horz" wrap="square" lIns="0" tIns="12700" rIns="0" bIns="0" rtlCol="0">
            <a:spAutoFit/>
          </a:bodyPr>
          <a:lstStyle/>
          <a:p>
            <a:pPr marL="12700">
              <a:lnSpc>
                <a:spcPct val="100000"/>
              </a:lnSpc>
              <a:spcBef>
                <a:spcPts val="100"/>
              </a:spcBef>
            </a:pPr>
            <a:r>
              <a:rPr lang="en-US" sz="2200" b="1" u="sng" spc="-5" dirty="0"/>
              <a:t>Next Steps</a:t>
            </a:r>
            <a:endParaRPr sz="2200" b="1" u="sng" dirty="0"/>
          </a:p>
        </p:txBody>
      </p:sp>
      <p:sp>
        <p:nvSpPr>
          <p:cNvPr id="5" name="object 5">
            <a:extLst>
              <a:ext uri="{FF2B5EF4-FFF2-40B4-BE49-F238E27FC236}">
                <a16:creationId xmlns:a16="http://schemas.microsoft.com/office/drawing/2014/main" id="{C4F5862C-E43D-8940-1863-411C1D712CFF}"/>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6" name="TextBox 5">
            <a:extLst>
              <a:ext uri="{FF2B5EF4-FFF2-40B4-BE49-F238E27FC236}">
                <a16:creationId xmlns:a16="http://schemas.microsoft.com/office/drawing/2014/main" id="{B11F26C6-207A-4ADA-A3BE-B3EC67A5DAE8}"/>
              </a:ext>
            </a:extLst>
          </p:cNvPr>
          <p:cNvSpPr txBox="1"/>
          <p:nvPr/>
        </p:nvSpPr>
        <p:spPr>
          <a:xfrm>
            <a:off x="609600" y="1276350"/>
            <a:ext cx="5715000" cy="2739211"/>
          </a:xfrm>
          <a:prstGeom prst="rect">
            <a:avLst/>
          </a:prstGeom>
          <a:noFill/>
        </p:spPr>
        <p:txBody>
          <a:bodyPr wrap="square" rtlCol="0">
            <a:spAutoFit/>
          </a:bodyPr>
          <a:lstStyle/>
          <a:p>
            <a:pPr marL="285750" indent="-285750">
              <a:buFont typeface="Arial" panose="020B0604020202020204" pitchFamily="34" charset="0"/>
              <a:buChar char="•"/>
            </a:pPr>
            <a:r>
              <a:rPr lang="en-US" b="1" dirty="0"/>
              <a:t>New Activity Plan</a:t>
            </a:r>
          </a:p>
          <a:p>
            <a:pPr lvl="1"/>
            <a:r>
              <a:rPr lang="en-IN" sz="1400" dirty="0"/>
              <a:t>Initially check the current squat model with different activities.</a:t>
            </a:r>
          </a:p>
          <a:p>
            <a:pPr lvl="1"/>
            <a:endParaRPr lang="en-IN" sz="1400" dirty="0"/>
          </a:p>
          <a:p>
            <a:pPr lvl="1"/>
            <a:r>
              <a:rPr lang="en-IN" sz="1400" dirty="0"/>
              <a:t>Train a model with output as Fz, </a:t>
            </a:r>
            <a:r>
              <a:rPr lang="en-IN" sz="1400" dirty="0" err="1"/>
              <a:t>Fx</a:t>
            </a:r>
            <a:r>
              <a:rPr lang="en-IN" sz="1400" dirty="0"/>
              <a:t> and </a:t>
            </a:r>
            <a:r>
              <a:rPr lang="en-IN" sz="1400" dirty="0" err="1"/>
              <a:t>Fy</a:t>
            </a:r>
            <a:r>
              <a:rPr lang="en-IN" sz="1400" dirty="0"/>
              <a:t> together so that we can figure out should we proceed with only Fz or not. </a:t>
            </a:r>
          </a:p>
          <a:p>
            <a:pPr lvl="1"/>
            <a:endParaRPr lang="en-IN" sz="1400" dirty="0"/>
          </a:p>
          <a:p>
            <a:pPr lvl="1"/>
            <a:r>
              <a:rPr lang="en-IN" sz="1400" dirty="0"/>
              <a:t>Activity will be of 5 min ( 2 min sit-to-stand ,1 min rest, 2min squatting) </a:t>
            </a:r>
          </a:p>
          <a:p>
            <a:pPr lvl="1"/>
            <a:endParaRPr lang="en-IN" sz="1400" dirty="0"/>
          </a:p>
          <a:p>
            <a:pPr lvl="1"/>
            <a:r>
              <a:rPr lang="en-IN" sz="1400" dirty="0"/>
              <a:t>We will train total 3 models with this activity one for each activity alone and one combined and then will compare the results.</a:t>
            </a:r>
          </a:p>
          <a:p>
            <a:pPr lvl="1"/>
            <a:endParaRPr lang="en-IN" sz="1400" dirty="0"/>
          </a:p>
        </p:txBody>
      </p:sp>
    </p:spTree>
    <p:extLst>
      <p:ext uri="{BB962C8B-B14F-4D97-AF65-F5344CB8AC3E}">
        <p14:creationId xmlns:p14="http://schemas.microsoft.com/office/powerpoint/2010/main" val="369630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600835" cy="360680"/>
          </a:xfrm>
          <a:prstGeom prst="rect">
            <a:avLst/>
          </a:prstGeom>
        </p:spPr>
        <p:txBody>
          <a:bodyPr vert="horz" wrap="square" lIns="0" tIns="12700" rIns="0" bIns="0" rtlCol="0">
            <a:spAutoFit/>
          </a:bodyPr>
          <a:lstStyle/>
          <a:p>
            <a:pPr marL="12700">
              <a:lnSpc>
                <a:spcPct val="100000"/>
              </a:lnSpc>
              <a:spcBef>
                <a:spcPts val="100"/>
              </a:spcBef>
            </a:pPr>
            <a:r>
              <a:rPr sz="2200" spc="-5" dirty="0"/>
              <a:t>Introduction</a:t>
            </a:r>
            <a:endParaRPr sz="2200" dirty="0"/>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sp>
        <p:nvSpPr>
          <p:cNvPr id="6" name="object 6"/>
          <p:cNvSpPr txBox="1"/>
          <p:nvPr/>
        </p:nvSpPr>
        <p:spPr>
          <a:xfrm>
            <a:off x="7080250" y="3736535"/>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[1]</a:t>
            </a:r>
            <a:endParaRPr sz="8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TotalTime>
  <Words>1199</Words>
  <Application>Microsoft Office PowerPoint</Application>
  <PresentationFormat>On-screen Show (16:9)</PresentationFormat>
  <Paragraphs>141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MT</vt:lpstr>
      <vt:lpstr>Calibri</vt:lpstr>
      <vt:lpstr>Georgia</vt:lpstr>
      <vt:lpstr>Roboto</vt:lpstr>
      <vt:lpstr>Times New Roman</vt:lpstr>
      <vt:lpstr>Office Theme</vt:lpstr>
      <vt:lpstr>Smart Shoe for Wireless Ground Reaction  Force Monitoring using Pressure Sensors and Machine Learning</vt:lpstr>
      <vt:lpstr>Workshop Reviews</vt:lpstr>
      <vt:lpstr>Next Steps</vt:lpstr>
      <vt:lpstr>Next Steps</vt:lpstr>
      <vt:lpstr>PowerPoint Presentation</vt:lpstr>
      <vt:lpstr>Introduction</vt:lpstr>
      <vt:lpstr>Literature Review</vt:lpstr>
      <vt:lpstr>Literature Review</vt:lpstr>
      <vt:lpstr>Literature Review</vt:lpstr>
      <vt:lpstr>Project Phases</vt:lpstr>
      <vt:lpstr>Sensors &amp; Materials</vt:lpstr>
      <vt:lpstr>Experimental Design</vt:lpstr>
      <vt:lpstr>Experimental Design</vt:lpstr>
      <vt:lpstr>Data Collection</vt:lpstr>
      <vt:lpstr>Data Collection</vt:lpstr>
      <vt:lpstr>PowerPoint Presentation</vt:lpstr>
      <vt:lpstr>Data Collection</vt:lpstr>
      <vt:lpstr>Data Visualization &amp; Processing</vt:lpstr>
      <vt:lpstr>PowerPoint Presentation</vt:lpstr>
      <vt:lpstr>Model Training</vt:lpstr>
      <vt:lpstr>Model Training</vt:lpstr>
      <vt:lpstr>PowerPoint Presentation</vt:lpstr>
      <vt:lpstr>Model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Akshayraj Shinde</cp:lastModifiedBy>
  <cp:revision>5</cp:revision>
  <dcterms:created xsi:type="dcterms:W3CDTF">2024-11-23T08:23:09Z</dcterms:created>
  <dcterms:modified xsi:type="dcterms:W3CDTF">2024-12-16T08:52:06Z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